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414" r:id="rId2"/>
    <p:sldId id="383" r:id="rId3"/>
    <p:sldId id="263" r:id="rId4"/>
    <p:sldId id="368" r:id="rId5"/>
    <p:sldId id="366" r:id="rId6"/>
    <p:sldId id="327" r:id="rId7"/>
    <p:sldId id="365" r:id="rId8"/>
    <p:sldId id="384" r:id="rId9"/>
    <p:sldId id="288" r:id="rId10"/>
    <p:sldId id="264" r:id="rId11"/>
    <p:sldId id="377" r:id="rId12"/>
    <p:sldId id="323" r:id="rId13"/>
    <p:sldId id="322" r:id="rId14"/>
    <p:sldId id="405" r:id="rId15"/>
    <p:sldId id="258" r:id="rId16"/>
    <p:sldId id="259" r:id="rId17"/>
    <p:sldId id="277" r:id="rId18"/>
    <p:sldId id="275" r:id="rId19"/>
    <p:sldId id="260" r:id="rId20"/>
    <p:sldId id="280" r:id="rId21"/>
    <p:sldId id="279" r:id="rId22"/>
    <p:sldId id="284" r:id="rId23"/>
    <p:sldId id="385" r:id="rId24"/>
    <p:sldId id="261" r:id="rId25"/>
    <p:sldId id="371" r:id="rId26"/>
    <p:sldId id="408" r:id="rId27"/>
    <p:sldId id="412" r:id="rId28"/>
    <p:sldId id="345" r:id="rId29"/>
    <p:sldId id="401" r:id="rId30"/>
    <p:sldId id="289" r:id="rId31"/>
    <p:sldId id="396" r:id="rId32"/>
    <p:sldId id="389" r:id="rId33"/>
    <p:sldId id="286" r:id="rId34"/>
    <p:sldId id="399" r:id="rId35"/>
    <p:sldId id="400" r:id="rId36"/>
    <p:sldId id="404" r:id="rId37"/>
    <p:sldId id="358" r:id="rId38"/>
    <p:sldId id="313" r:id="rId39"/>
    <p:sldId id="402" r:id="rId40"/>
    <p:sldId id="407" r:id="rId41"/>
    <p:sldId id="406" r:id="rId42"/>
    <p:sldId id="413" r:id="rId43"/>
    <p:sldId id="415" r:id="rId44"/>
    <p:sldId id="416" r:id="rId45"/>
    <p:sldId id="387" r:id="rId46"/>
    <p:sldId id="353" r:id="rId47"/>
    <p:sldId id="354" r:id="rId48"/>
    <p:sldId id="355" r:id="rId49"/>
    <p:sldId id="350" r:id="rId50"/>
    <p:sldId id="357" r:id="rId51"/>
    <p:sldId id="356" r:id="rId52"/>
    <p:sldId id="359" r:id="rId53"/>
    <p:sldId id="352" r:id="rId54"/>
    <p:sldId id="394" r:id="rId55"/>
    <p:sldId id="390" r:id="rId56"/>
    <p:sldId id="262" r:id="rId57"/>
    <p:sldId id="360" r:id="rId58"/>
    <p:sldId id="348" r:id="rId59"/>
    <p:sldId id="410" r:id="rId60"/>
    <p:sldId id="351" r:id="rId61"/>
    <p:sldId id="349" r:id="rId62"/>
    <p:sldId id="417" r:id="rId63"/>
    <p:sldId id="418" r:id="rId6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B050"/>
    <a:srgbClr val="F717BC"/>
    <a:srgbClr val="95B3D7"/>
    <a:srgbClr val="1903BF"/>
    <a:srgbClr val="FFFFFF"/>
    <a:srgbClr val="FF0066"/>
    <a:srgbClr val="99CCFF"/>
    <a:srgbClr val="FCD5B5"/>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autoAdjust="0"/>
    <p:restoredTop sz="94624" autoAdjust="0"/>
  </p:normalViewPr>
  <p:slideViewPr>
    <p:cSldViewPr>
      <p:cViewPr varScale="1">
        <p:scale>
          <a:sx n="106" d="100"/>
          <a:sy n="106" d="100"/>
        </p:scale>
        <p:origin x="-570" y="-84"/>
      </p:cViewPr>
      <p:guideLst>
        <p:guide orient="horz" pos="2160"/>
        <p:guide pos="2880"/>
      </p:guideLst>
    </p:cSldViewPr>
  </p:slideViewPr>
  <p:outlineViewPr>
    <p:cViewPr>
      <p:scale>
        <a:sx n="33" d="100"/>
        <a:sy n="33" d="100"/>
      </p:scale>
      <p:origin x="0" y="821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85F105-8E65-4E98-A908-1D523437B38F}" type="datetimeFigureOut">
              <a:rPr kumimoji="1" lang="ja-JP" altLang="en-US" smtClean="0"/>
              <a:t>2020/8/13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573A2D-FB8E-4C4C-B352-390FC389F0BF}" type="slidenum">
              <a:rPr kumimoji="1" lang="ja-JP" altLang="en-US" smtClean="0"/>
              <a:t>‹#›</a:t>
            </a:fld>
            <a:endParaRPr kumimoji="1" lang="ja-JP" altLang="en-US"/>
          </a:p>
        </p:txBody>
      </p:sp>
    </p:spTree>
    <p:extLst>
      <p:ext uri="{BB962C8B-B14F-4D97-AF65-F5344CB8AC3E}">
        <p14:creationId xmlns:p14="http://schemas.microsoft.com/office/powerpoint/2010/main" val="28494856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573A2D-FB8E-4C4C-B352-390FC389F0BF}" type="slidenum">
              <a:rPr kumimoji="1" lang="ja-JP" altLang="en-US" smtClean="0"/>
              <a:t>16</a:t>
            </a:fld>
            <a:endParaRPr kumimoji="1" lang="ja-JP" altLang="en-US"/>
          </a:p>
        </p:txBody>
      </p:sp>
    </p:spTree>
    <p:extLst>
      <p:ext uri="{BB962C8B-B14F-4D97-AF65-F5344CB8AC3E}">
        <p14:creationId xmlns:p14="http://schemas.microsoft.com/office/powerpoint/2010/main" val="931427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573A2D-FB8E-4C4C-B352-390FC389F0BF}" type="slidenum">
              <a:rPr kumimoji="1" lang="ja-JP" altLang="en-US" smtClean="0"/>
              <a:t>22</a:t>
            </a:fld>
            <a:endParaRPr kumimoji="1" lang="ja-JP" altLang="en-US"/>
          </a:p>
        </p:txBody>
      </p:sp>
    </p:spTree>
    <p:extLst>
      <p:ext uri="{BB962C8B-B14F-4D97-AF65-F5344CB8AC3E}">
        <p14:creationId xmlns:p14="http://schemas.microsoft.com/office/powerpoint/2010/main" val="2897251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573A2D-FB8E-4C4C-B352-390FC389F0BF}" type="slidenum">
              <a:rPr kumimoji="1" lang="ja-JP" altLang="en-US" smtClean="0"/>
              <a:t>38</a:t>
            </a:fld>
            <a:endParaRPr kumimoji="1" lang="ja-JP" altLang="en-US"/>
          </a:p>
        </p:txBody>
      </p:sp>
    </p:spTree>
    <p:extLst>
      <p:ext uri="{BB962C8B-B14F-4D97-AF65-F5344CB8AC3E}">
        <p14:creationId xmlns:p14="http://schemas.microsoft.com/office/powerpoint/2010/main" val="2457344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ED9CE73-E912-4415-99B7-19C2C62D95D3}" type="datetimeFigureOut">
              <a:rPr kumimoji="1" lang="ja-JP" altLang="en-US" smtClean="0"/>
              <a:t>2020/8/13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E1C8C22-3205-4672-B06A-1CCB2CAD6AED}" type="slidenum">
              <a:rPr kumimoji="1" lang="ja-JP" altLang="en-US" smtClean="0"/>
              <a:t>‹#›</a:t>
            </a:fld>
            <a:endParaRPr kumimoji="1" lang="ja-JP" altLang="en-US"/>
          </a:p>
        </p:txBody>
      </p:sp>
    </p:spTree>
    <p:extLst>
      <p:ext uri="{BB962C8B-B14F-4D97-AF65-F5344CB8AC3E}">
        <p14:creationId xmlns:p14="http://schemas.microsoft.com/office/powerpoint/2010/main" val="3958231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ED9CE73-E912-4415-99B7-19C2C62D95D3}" type="datetimeFigureOut">
              <a:rPr kumimoji="1" lang="ja-JP" altLang="en-US" smtClean="0"/>
              <a:t>2020/8/13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E1C8C22-3205-4672-B06A-1CCB2CAD6AED}" type="slidenum">
              <a:rPr kumimoji="1" lang="ja-JP" altLang="en-US" smtClean="0"/>
              <a:t>‹#›</a:t>
            </a:fld>
            <a:endParaRPr kumimoji="1" lang="ja-JP" altLang="en-US"/>
          </a:p>
        </p:txBody>
      </p:sp>
    </p:spTree>
    <p:extLst>
      <p:ext uri="{BB962C8B-B14F-4D97-AF65-F5344CB8AC3E}">
        <p14:creationId xmlns:p14="http://schemas.microsoft.com/office/powerpoint/2010/main" val="887490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ED9CE73-E912-4415-99B7-19C2C62D95D3}" type="datetimeFigureOut">
              <a:rPr kumimoji="1" lang="ja-JP" altLang="en-US" smtClean="0"/>
              <a:t>2020/8/13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E1C8C22-3205-4672-B06A-1CCB2CAD6AED}" type="slidenum">
              <a:rPr kumimoji="1" lang="ja-JP" altLang="en-US" smtClean="0"/>
              <a:t>‹#›</a:t>
            </a:fld>
            <a:endParaRPr kumimoji="1" lang="ja-JP" altLang="en-US"/>
          </a:p>
        </p:txBody>
      </p:sp>
    </p:spTree>
    <p:extLst>
      <p:ext uri="{BB962C8B-B14F-4D97-AF65-F5344CB8AC3E}">
        <p14:creationId xmlns:p14="http://schemas.microsoft.com/office/powerpoint/2010/main" val="1506506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ED9CE73-E912-4415-99B7-19C2C62D95D3}" type="datetimeFigureOut">
              <a:rPr kumimoji="1" lang="ja-JP" altLang="en-US" smtClean="0"/>
              <a:t>2020/8/13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E1C8C22-3205-4672-B06A-1CCB2CAD6AED}" type="slidenum">
              <a:rPr kumimoji="1" lang="ja-JP" altLang="en-US" smtClean="0"/>
              <a:t>‹#›</a:t>
            </a:fld>
            <a:endParaRPr kumimoji="1" lang="ja-JP" altLang="en-US"/>
          </a:p>
        </p:txBody>
      </p:sp>
    </p:spTree>
    <p:extLst>
      <p:ext uri="{BB962C8B-B14F-4D97-AF65-F5344CB8AC3E}">
        <p14:creationId xmlns:p14="http://schemas.microsoft.com/office/powerpoint/2010/main" val="3464759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ED9CE73-E912-4415-99B7-19C2C62D95D3}" type="datetimeFigureOut">
              <a:rPr kumimoji="1" lang="ja-JP" altLang="en-US" smtClean="0"/>
              <a:t>2020/8/13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E1C8C22-3205-4672-B06A-1CCB2CAD6AED}" type="slidenum">
              <a:rPr kumimoji="1" lang="ja-JP" altLang="en-US" smtClean="0"/>
              <a:t>‹#›</a:t>
            </a:fld>
            <a:endParaRPr kumimoji="1" lang="ja-JP" altLang="en-US"/>
          </a:p>
        </p:txBody>
      </p:sp>
    </p:spTree>
    <p:extLst>
      <p:ext uri="{BB962C8B-B14F-4D97-AF65-F5344CB8AC3E}">
        <p14:creationId xmlns:p14="http://schemas.microsoft.com/office/powerpoint/2010/main" val="3517349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ED9CE73-E912-4415-99B7-19C2C62D95D3}" type="datetimeFigureOut">
              <a:rPr kumimoji="1" lang="ja-JP" altLang="en-US" smtClean="0"/>
              <a:t>2020/8/13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E1C8C22-3205-4672-B06A-1CCB2CAD6AED}" type="slidenum">
              <a:rPr kumimoji="1" lang="ja-JP" altLang="en-US" smtClean="0"/>
              <a:t>‹#›</a:t>
            </a:fld>
            <a:endParaRPr kumimoji="1" lang="ja-JP" altLang="en-US"/>
          </a:p>
        </p:txBody>
      </p:sp>
    </p:spTree>
    <p:extLst>
      <p:ext uri="{BB962C8B-B14F-4D97-AF65-F5344CB8AC3E}">
        <p14:creationId xmlns:p14="http://schemas.microsoft.com/office/powerpoint/2010/main" val="3840829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ED9CE73-E912-4415-99B7-19C2C62D95D3}" type="datetimeFigureOut">
              <a:rPr kumimoji="1" lang="ja-JP" altLang="en-US" smtClean="0"/>
              <a:t>2020/8/13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E1C8C22-3205-4672-B06A-1CCB2CAD6AED}" type="slidenum">
              <a:rPr kumimoji="1" lang="ja-JP" altLang="en-US" smtClean="0"/>
              <a:t>‹#›</a:t>
            </a:fld>
            <a:endParaRPr kumimoji="1" lang="ja-JP" altLang="en-US"/>
          </a:p>
        </p:txBody>
      </p:sp>
    </p:spTree>
    <p:extLst>
      <p:ext uri="{BB962C8B-B14F-4D97-AF65-F5344CB8AC3E}">
        <p14:creationId xmlns:p14="http://schemas.microsoft.com/office/powerpoint/2010/main" val="1207133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ED9CE73-E912-4415-99B7-19C2C62D95D3}" type="datetimeFigureOut">
              <a:rPr kumimoji="1" lang="ja-JP" altLang="en-US" smtClean="0"/>
              <a:t>2020/8/13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E1C8C22-3205-4672-B06A-1CCB2CAD6AED}" type="slidenum">
              <a:rPr kumimoji="1" lang="ja-JP" altLang="en-US" smtClean="0"/>
              <a:t>‹#›</a:t>
            </a:fld>
            <a:endParaRPr kumimoji="1" lang="ja-JP" altLang="en-US"/>
          </a:p>
        </p:txBody>
      </p:sp>
    </p:spTree>
    <p:extLst>
      <p:ext uri="{BB962C8B-B14F-4D97-AF65-F5344CB8AC3E}">
        <p14:creationId xmlns:p14="http://schemas.microsoft.com/office/powerpoint/2010/main" val="2065255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ED9CE73-E912-4415-99B7-19C2C62D95D3}" type="datetimeFigureOut">
              <a:rPr kumimoji="1" lang="ja-JP" altLang="en-US" smtClean="0"/>
              <a:t>2020/8/13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E1C8C22-3205-4672-B06A-1CCB2CAD6AED}" type="slidenum">
              <a:rPr kumimoji="1" lang="ja-JP" altLang="en-US" smtClean="0"/>
              <a:t>‹#›</a:t>
            </a:fld>
            <a:endParaRPr kumimoji="1" lang="ja-JP" altLang="en-US"/>
          </a:p>
        </p:txBody>
      </p:sp>
    </p:spTree>
    <p:extLst>
      <p:ext uri="{BB962C8B-B14F-4D97-AF65-F5344CB8AC3E}">
        <p14:creationId xmlns:p14="http://schemas.microsoft.com/office/powerpoint/2010/main" val="395730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ED9CE73-E912-4415-99B7-19C2C62D95D3}" type="datetimeFigureOut">
              <a:rPr kumimoji="1" lang="ja-JP" altLang="en-US" smtClean="0"/>
              <a:t>2020/8/13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E1C8C22-3205-4672-B06A-1CCB2CAD6AED}" type="slidenum">
              <a:rPr kumimoji="1" lang="ja-JP" altLang="en-US" smtClean="0"/>
              <a:t>‹#›</a:t>
            </a:fld>
            <a:endParaRPr kumimoji="1" lang="ja-JP" altLang="en-US"/>
          </a:p>
        </p:txBody>
      </p:sp>
    </p:spTree>
    <p:extLst>
      <p:ext uri="{BB962C8B-B14F-4D97-AF65-F5344CB8AC3E}">
        <p14:creationId xmlns:p14="http://schemas.microsoft.com/office/powerpoint/2010/main" val="28903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ED9CE73-E912-4415-99B7-19C2C62D95D3}" type="datetimeFigureOut">
              <a:rPr kumimoji="1" lang="ja-JP" altLang="en-US" smtClean="0"/>
              <a:t>2020/8/13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E1C8C22-3205-4672-B06A-1CCB2CAD6AED}" type="slidenum">
              <a:rPr kumimoji="1" lang="ja-JP" altLang="en-US" smtClean="0"/>
              <a:t>‹#›</a:t>
            </a:fld>
            <a:endParaRPr kumimoji="1" lang="ja-JP" altLang="en-US"/>
          </a:p>
        </p:txBody>
      </p:sp>
    </p:spTree>
    <p:extLst>
      <p:ext uri="{BB962C8B-B14F-4D97-AF65-F5344CB8AC3E}">
        <p14:creationId xmlns:p14="http://schemas.microsoft.com/office/powerpoint/2010/main" val="3598393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D9CE73-E912-4415-99B7-19C2C62D95D3}" type="datetimeFigureOut">
              <a:rPr kumimoji="1" lang="ja-JP" altLang="en-US" smtClean="0"/>
              <a:t>2020/8/13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C8C22-3205-4672-B06A-1CCB2CAD6AED}" type="slidenum">
              <a:rPr kumimoji="1" lang="ja-JP" altLang="en-US" smtClean="0"/>
              <a:t>‹#›</a:t>
            </a:fld>
            <a:endParaRPr kumimoji="1" lang="ja-JP" altLang="en-US"/>
          </a:p>
        </p:txBody>
      </p:sp>
    </p:spTree>
    <p:extLst>
      <p:ext uri="{BB962C8B-B14F-4D97-AF65-F5344CB8AC3E}">
        <p14:creationId xmlns:p14="http://schemas.microsoft.com/office/powerpoint/2010/main" val="1373240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 Id="rId5" Type="http://schemas.openxmlformats.org/officeDocument/2006/relationships/image" Target="../media/image73.emf"/><Relationship Id="rId4" Type="http://schemas.openxmlformats.org/officeDocument/2006/relationships/image" Target="../media/image72.emf"/></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emf"/><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39552" y="2130425"/>
            <a:ext cx="8136904" cy="1470025"/>
          </a:xfrm>
        </p:spPr>
        <p:txBody>
          <a:bodyPr>
            <a:normAutofit/>
          </a:bodyPr>
          <a:lstStyle/>
          <a:p>
            <a:r>
              <a:rPr lang="ja-JP" altLang="en-US" sz="4000" dirty="0">
                <a:solidFill>
                  <a:srgbClr val="2F0DF9"/>
                </a:solidFill>
              </a:rPr>
              <a:t>世界商品により形成された近代</a:t>
            </a:r>
            <a:r>
              <a:rPr lang="ja-JP" altLang="en-US" sz="4000" dirty="0" smtClean="0">
                <a:solidFill>
                  <a:srgbClr val="2F0DF9"/>
                </a:solidFill>
              </a:rPr>
              <a:t>世界</a:t>
            </a:r>
            <a:endParaRPr kumimoji="1" lang="ja-JP" altLang="en-US" sz="4000" dirty="0"/>
          </a:p>
        </p:txBody>
      </p:sp>
      <p:sp>
        <p:nvSpPr>
          <p:cNvPr id="3" name="サブタイトル 2"/>
          <p:cNvSpPr>
            <a:spLocks noGrp="1"/>
          </p:cNvSpPr>
          <p:nvPr>
            <p:ph type="subTitle" idx="1"/>
          </p:nvPr>
        </p:nvSpPr>
        <p:spPr>
          <a:xfrm>
            <a:off x="971600" y="3861048"/>
            <a:ext cx="7344816" cy="766936"/>
          </a:xfrm>
        </p:spPr>
        <p:txBody>
          <a:bodyPr>
            <a:normAutofit/>
          </a:bodyPr>
          <a:lstStyle/>
          <a:p>
            <a:r>
              <a:rPr kumimoji="1" lang="ja-JP" altLang="en-US" dirty="0" smtClean="0">
                <a:solidFill>
                  <a:srgbClr val="00B0F0"/>
                </a:solidFill>
              </a:rPr>
              <a:t>～</a:t>
            </a:r>
            <a:r>
              <a:rPr lang="ja-JP" altLang="en-US" dirty="0" smtClean="0">
                <a:solidFill>
                  <a:srgbClr val="00B0F0"/>
                </a:solidFill>
              </a:rPr>
              <a:t>社会</a:t>
            </a:r>
            <a:r>
              <a:rPr lang="ja-JP" altLang="en-US" dirty="0">
                <a:solidFill>
                  <a:srgbClr val="00B0F0"/>
                </a:solidFill>
              </a:rPr>
              <a:t>の変遷は必然か偶然か</a:t>
            </a:r>
            <a:r>
              <a:rPr lang="ja-JP" altLang="en-US" dirty="0" smtClean="0">
                <a:solidFill>
                  <a:srgbClr val="00B0F0"/>
                </a:solidFill>
              </a:rPr>
              <a:t>？</a:t>
            </a:r>
            <a:r>
              <a:rPr kumimoji="1" lang="ja-JP" altLang="en-US" dirty="0" smtClean="0">
                <a:solidFill>
                  <a:srgbClr val="00B0F0"/>
                </a:solidFill>
              </a:rPr>
              <a:t>～</a:t>
            </a:r>
            <a:endParaRPr kumimoji="1" lang="ja-JP" altLang="en-US" dirty="0">
              <a:solidFill>
                <a:srgbClr val="00B0F0"/>
              </a:solidFill>
            </a:endParaRPr>
          </a:p>
        </p:txBody>
      </p:sp>
      <p:sp>
        <p:nvSpPr>
          <p:cNvPr id="4" name="テキスト ボックス 3"/>
          <p:cNvSpPr txBox="1"/>
          <p:nvPr/>
        </p:nvSpPr>
        <p:spPr>
          <a:xfrm>
            <a:off x="194571" y="254134"/>
            <a:ext cx="4104456" cy="369332"/>
          </a:xfrm>
          <a:prstGeom prst="rect">
            <a:avLst/>
          </a:prstGeom>
          <a:noFill/>
        </p:spPr>
        <p:txBody>
          <a:bodyPr wrap="square" rtlCol="0">
            <a:spAutoFit/>
          </a:bodyPr>
          <a:lstStyle/>
          <a:p>
            <a:r>
              <a:rPr kumimoji="1" lang="en-US" altLang="ja-JP" dirty="0" smtClean="0"/>
              <a:t>2020</a:t>
            </a:r>
            <a:r>
              <a:rPr kumimoji="1" lang="ja-JP" altLang="en-US" dirty="0" smtClean="0"/>
              <a:t>年</a:t>
            </a:r>
            <a:r>
              <a:rPr kumimoji="1" lang="en-US" altLang="ja-JP" dirty="0" smtClean="0"/>
              <a:t>8</a:t>
            </a:r>
            <a:r>
              <a:rPr kumimoji="1" lang="ja-JP" altLang="en-US" dirty="0" smtClean="0"/>
              <a:t>月</a:t>
            </a:r>
            <a:r>
              <a:rPr kumimoji="1" lang="en-US" altLang="ja-JP" dirty="0" smtClean="0"/>
              <a:t>19</a:t>
            </a:r>
            <a:r>
              <a:rPr kumimoji="1" lang="ja-JP" altLang="en-US" dirty="0" smtClean="0"/>
              <a:t>日　</a:t>
            </a:r>
            <a:r>
              <a:rPr lang="ja-JP" altLang="en-US" dirty="0" smtClean="0"/>
              <a:t>アルムナイ発表資料</a:t>
            </a:r>
            <a:endParaRPr lang="ja-JP" altLang="en-US" dirty="0"/>
          </a:p>
        </p:txBody>
      </p:sp>
      <p:sp>
        <p:nvSpPr>
          <p:cNvPr id="6" name="正方形/長方形 5"/>
          <p:cNvSpPr/>
          <p:nvPr/>
        </p:nvSpPr>
        <p:spPr>
          <a:xfrm>
            <a:off x="2627784" y="5106440"/>
            <a:ext cx="3393878" cy="1200329"/>
          </a:xfrm>
          <a:prstGeom prst="rect">
            <a:avLst/>
          </a:prstGeom>
        </p:spPr>
        <p:txBody>
          <a:bodyPr wrap="none">
            <a:spAutoFit/>
          </a:bodyPr>
          <a:lstStyle/>
          <a:p>
            <a:pPr lvl="0"/>
            <a:r>
              <a:rPr lang="ja-JP" altLang="en-US" sz="2400" dirty="0" smtClean="0">
                <a:solidFill>
                  <a:prstClr val="black"/>
                </a:solidFill>
              </a:rPr>
              <a:t>地球のしごと大学三期生</a:t>
            </a:r>
            <a:endParaRPr lang="en-US" altLang="ja-JP" sz="2400" dirty="0" smtClean="0">
              <a:solidFill>
                <a:prstClr val="black"/>
              </a:solidFill>
            </a:endParaRPr>
          </a:p>
          <a:p>
            <a:pPr lvl="0"/>
            <a:endParaRPr lang="en-US" altLang="ja-JP" sz="2400" dirty="0" smtClean="0">
              <a:solidFill>
                <a:prstClr val="black"/>
              </a:solidFill>
            </a:endParaRPr>
          </a:p>
          <a:p>
            <a:pPr lvl="0"/>
            <a:r>
              <a:rPr lang="ja-JP" altLang="en-US" sz="2400" dirty="0" smtClean="0">
                <a:solidFill>
                  <a:prstClr val="black"/>
                </a:solidFill>
              </a:rPr>
              <a:t>　　　　　角野　雅</a:t>
            </a:r>
            <a:r>
              <a:rPr lang="ja-JP" altLang="en-US" sz="2400" dirty="0">
                <a:solidFill>
                  <a:prstClr val="black"/>
                </a:solidFill>
              </a:rPr>
              <a:t>芳</a:t>
            </a:r>
            <a:endParaRPr lang="ja-JP" altLang="en-US" sz="2400" dirty="0">
              <a:solidFill>
                <a:prstClr val="black"/>
              </a:solidFill>
            </a:endParaRPr>
          </a:p>
        </p:txBody>
      </p:sp>
    </p:spTree>
    <p:extLst>
      <p:ext uri="{BB962C8B-B14F-4D97-AF65-F5344CB8AC3E}">
        <p14:creationId xmlns:p14="http://schemas.microsoft.com/office/powerpoint/2010/main" val="9058529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80728"/>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1331640" y="217983"/>
            <a:ext cx="5833648" cy="584775"/>
          </a:xfrm>
          <a:prstGeom prst="rect">
            <a:avLst/>
          </a:prstGeom>
        </p:spPr>
        <p:txBody>
          <a:bodyPr wrap="none">
            <a:spAutoFit/>
          </a:bodyPr>
          <a:lstStyle/>
          <a:p>
            <a:r>
              <a:rPr lang="ja-JP" altLang="en-US" sz="3200" dirty="0" smtClean="0"/>
              <a:t>近世の世界</a:t>
            </a:r>
            <a:r>
              <a:rPr lang="ja-JP" altLang="en-US" sz="3200" dirty="0" smtClean="0"/>
              <a:t>商品は</a:t>
            </a:r>
            <a:r>
              <a:rPr lang="ja-JP" altLang="en-US" sz="3200" dirty="0" smtClean="0">
                <a:solidFill>
                  <a:schemeClr val="bg1">
                    <a:lumMod val="65000"/>
                  </a:schemeClr>
                </a:solidFill>
              </a:rPr>
              <a:t>銀</a:t>
            </a:r>
            <a:r>
              <a:rPr lang="ja-JP" altLang="en-US" sz="3200" dirty="0" smtClean="0"/>
              <a:t>と有用植物</a:t>
            </a:r>
            <a:endParaRPr lang="en-US" altLang="ja-JP" sz="3200" dirty="0" smtClean="0"/>
          </a:p>
        </p:txBody>
      </p:sp>
      <p:sp>
        <p:nvSpPr>
          <p:cNvPr id="3" name="テキスト ボックス 2"/>
          <p:cNvSpPr txBox="1"/>
          <p:nvPr/>
        </p:nvSpPr>
        <p:spPr>
          <a:xfrm>
            <a:off x="467544" y="1196752"/>
            <a:ext cx="4622596" cy="4708981"/>
          </a:xfrm>
          <a:prstGeom prst="rect">
            <a:avLst/>
          </a:prstGeom>
          <a:solidFill>
            <a:schemeClr val="bg1"/>
          </a:solidFill>
          <a:ln>
            <a:solidFill>
              <a:srgbClr val="FF0000"/>
            </a:solidFill>
          </a:ln>
        </p:spPr>
        <p:txBody>
          <a:bodyPr wrap="square" rtlCol="0">
            <a:spAutoFit/>
          </a:bodyPr>
          <a:lstStyle/>
          <a:p>
            <a:r>
              <a:rPr kumimoji="1" lang="ja-JP" altLang="en-US" sz="2000" dirty="0" smtClean="0"/>
              <a:t>＜植物系＞</a:t>
            </a:r>
            <a:endParaRPr kumimoji="1" lang="en-US" altLang="ja-JP" sz="2000" dirty="0" smtClean="0"/>
          </a:p>
          <a:p>
            <a:r>
              <a:rPr lang="ja-JP" altLang="en-US" sz="2000" dirty="0" smtClean="0"/>
              <a:t>・</a:t>
            </a:r>
            <a:r>
              <a:rPr lang="ja-JP" altLang="en-US" sz="2000" dirty="0" smtClean="0">
                <a:solidFill>
                  <a:srgbClr val="FF0000"/>
                </a:solidFill>
              </a:rPr>
              <a:t>胡椒</a:t>
            </a:r>
            <a:r>
              <a:rPr lang="ja-JP" altLang="en-US" sz="2000" dirty="0" smtClean="0"/>
              <a:t>（香辛料）</a:t>
            </a:r>
            <a:endParaRPr lang="en-US" altLang="ja-JP" sz="2000" dirty="0" smtClean="0"/>
          </a:p>
          <a:p>
            <a:r>
              <a:rPr lang="ja-JP" altLang="en-US" sz="2000" dirty="0" smtClean="0"/>
              <a:t>・</a:t>
            </a:r>
            <a:r>
              <a:rPr lang="ja-JP" altLang="en-US" sz="2000" dirty="0" smtClean="0">
                <a:solidFill>
                  <a:srgbClr val="0033CC"/>
                </a:solidFill>
              </a:rPr>
              <a:t>砂糖キビ</a:t>
            </a:r>
            <a:r>
              <a:rPr lang="ja-JP" altLang="en-US" sz="2000" dirty="0" smtClean="0"/>
              <a:t>（調味料）</a:t>
            </a:r>
            <a:endParaRPr lang="en-US" altLang="ja-JP" sz="2000" dirty="0" smtClean="0"/>
          </a:p>
          <a:p>
            <a:r>
              <a:rPr lang="ja-JP" altLang="en-US" sz="2000" dirty="0"/>
              <a:t>・</a:t>
            </a:r>
            <a:r>
              <a:rPr lang="ja-JP" altLang="en-US" sz="2000" dirty="0" smtClean="0"/>
              <a:t>コーヒ－豆</a:t>
            </a:r>
            <a:endParaRPr lang="en-US" altLang="ja-JP" sz="2000" dirty="0" smtClean="0"/>
          </a:p>
          <a:p>
            <a:r>
              <a:rPr lang="ja-JP" altLang="en-US" sz="2000" dirty="0"/>
              <a:t>・カカオ豆</a:t>
            </a:r>
            <a:endParaRPr lang="en-US" altLang="ja-JP" sz="2000" dirty="0"/>
          </a:p>
          <a:p>
            <a:r>
              <a:rPr kumimoji="1" lang="ja-JP" altLang="en-US" sz="2000" dirty="0" smtClean="0"/>
              <a:t>・</a:t>
            </a:r>
            <a:r>
              <a:rPr kumimoji="1" lang="ja-JP" altLang="en-US" sz="2000" dirty="0" smtClean="0">
                <a:solidFill>
                  <a:srgbClr val="00B050"/>
                </a:solidFill>
              </a:rPr>
              <a:t>茶葉</a:t>
            </a:r>
            <a:endParaRPr kumimoji="1" lang="en-US" altLang="ja-JP" sz="2000" dirty="0" smtClean="0">
              <a:solidFill>
                <a:srgbClr val="00B050"/>
              </a:solidFill>
            </a:endParaRPr>
          </a:p>
          <a:p>
            <a:r>
              <a:rPr lang="ja-JP" altLang="en-US" sz="2000" dirty="0"/>
              <a:t>・唐辛子</a:t>
            </a:r>
            <a:endParaRPr lang="en-US" altLang="ja-JP" sz="2000" dirty="0"/>
          </a:p>
          <a:p>
            <a:r>
              <a:rPr lang="ja-JP" altLang="en-US" sz="2000" dirty="0" smtClean="0"/>
              <a:t>・タバコ、大麻（嗜好品）</a:t>
            </a:r>
            <a:endParaRPr lang="en-US" altLang="ja-JP" sz="2000" dirty="0" smtClean="0"/>
          </a:p>
          <a:p>
            <a:r>
              <a:rPr lang="ja-JP" altLang="en-US" sz="2000" dirty="0" smtClean="0"/>
              <a:t>・香料（バニラ、クロ－</a:t>
            </a:r>
            <a:r>
              <a:rPr lang="ja-JP" altLang="en-US" sz="2000" dirty="0" smtClean="0"/>
              <a:t>ブ、ナツメッグ）</a:t>
            </a:r>
            <a:endParaRPr lang="en-US" altLang="ja-JP" sz="2000" dirty="0" smtClean="0"/>
          </a:p>
          <a:p>
            <a:r>
              <a:rPr lang="ja-JP" altLang="en-US" sz="2000" dirty="0" smtClean="0"/>
              <a:t>・米、小麦、トウモロコシ（主食）</a:t>
            </a:r>
            <a:endParaRPr lang="en-US" altLang="ja-JP" sz="2000" dirty="0" smtClean="0"/>
          </a:p>
          <a:p>
            <a:r>
              <a:rPr kumimoji="1" lang="ja-JP" altLang="en-US" sz="2000" dirty="0" smtClean="0"/>
              <a:t>・野菜（副食）</a:t>
            </a:r>
            <a:endParaRPr kumimoji="1" lang="en-US" altLang="ja-JP" sz="2000" dirty="0" smtClean="0"/>
          </a:p>
          <a:p>
            <a:r>
              <a:rPr lang="ja-JP" altLang="en-US" sz="2000" dirty="0" smtClean="0"/>
              <a:t>・酒類（ワイン、ラム、ウイスキｰ、ビ－ル）</a:t>
            </a:r>
            <a:endParaRPr lang="en-US" altLang="ja-JP" sz="2000" dirty="0" smtClean="0"/>
          </a:p>
          <a:p>
            <a:r>
              <a:rPr lang="ja-JP" altLang="en-US" sz="2000" dirty="0" smtClean="0"/>
              <a:t>・</a:t>
            </a:r>
            <a:r>
              <a:rPr lang="ja-JP" altLang="en-US" sz="2000" dirty="0" smtClean="0">
                <a:solidFill>
                  <a:srgbClr val="F717BC"/>
                </a:solidFill>
              </a:rPr>
              <a:t>綿花、綿織物</a:t>
            </a:r>
            <a:r>
              <a:rPr lang="ja-JP" altLang="en-US" sz="2000" dirty="0" smtClean="0"/>
              <a:t>（衣）</a:t>
            </a:r>
            <a:endParaRPr lang="en-US" altLang="ja-JP" sz="2000" dirty="0" smtClean="0"/>
          </a:p>
          <a:p>
            <a:r>
              <a:rPr lang="ja-JP" altLang="en-US" sz="2000" dirty="0" smtClean="0"/>
              <a:t>・染料（インディゴ）（衣）</a:t>
            </a:r>
            <a:endParaRPr lang="en-US" altLang="ja-JP" sz="2000" dirty="0"/>
          </a:p>
          <a:p>
            <a:r>
              <a:rPr lang="ja-JP" altLang="en-US" sz="2000" dirty="0" smtClean="0"/>
              <a:t>・木材（住</a:t>
            </a:r>
            <a:r>
              <a:rPr lang="ja-JP" altLang="en-US" sz="2000" dirty="0" smtClean="0"/>
              <a:t>）</a:t>
            </a:r>
            <a:endParaRPr kumimoji="1" lang="en-US" altLang="ja-JP" sz="2000" dirty="0"/>
          </a:p>
        </p:txBody>
      </p:sp>
      <p:sp>
        <p:nvSpPr>
          <p:cNvPr id="4" name="正方形/長方形 3"/>
          <p:cNvSpPr/>
          <p:nvPr/>
        </p:nvSpPr>
        <p:spPr>
          <a:xfrm>
            <a:off x="5364088" y="1187370"/>
            <a:ext cx="3199915" cy="4708981"/>
          </a:xfrm>
          <a:prstGeom prst="rect">
            <a:avLst/>
          </a:prstGeom>
          <a:ln>
            <a:solidFill>
              <a:srgbClr val="2F0DF9"/>
            </a:solidFill>
          </a:ln>
        </p:spPr>
        <p:txBody>
          <a:bodyPr wrap="none">
            <a:spAutoFit/>
          </a:bodyPr>
          <a:lstStyle/>
          <a:p>
            <a:r>
              <a:rPr lang="ja-JP" altLang="en-US" sz="2000" dirty="0" smtClean="0"/>
              <a:t>＜無機物＞</a:t>
            </a:r>
            <a:endParaRPr lang="en-US" altLang="ja-JP" sz="2000" dirty="0" smtClean="0"/>
          </a:p>
          <a:p>
            <a:r>
              <a:rPr lang="ja-JP" altLang="en-US" sz="2000" dirty="0" smtClean="0"/>
              <a:t>・</a:t>
            </a:r>
            <a:r>
              <a:rPr lang="ja-JP" altLang="en-US" sz="2000" dirty="0" smtClean="0">
                <a:solidFill>
                  <a:srgbClr val="FFC000"/>
                </a:solidFill>
              </a:rPr>
              <a:t>金</a:t>
            </a:r>
            <a:r>
              <a:rPr lang="ja-JP" altLang="en-US" sz="2000" dirty="0" smtClean="0"/>
              <a:t>、</a:t>
            </a:r>
            <a:r>
              <a:rPr lang="ja-JP" altLang="en-US" sz="2000" dirty="0" smtClean="0">
                <a:solidFill>
                  <a:schemeClr val="bg1">
                    <a:lumMod val="65000"/>
                  </a:schemeClr>
                </a:solidFill>
              </a:rPr>
              <a:t>銀</a:t>
            </a:r>
            <a:endParaRPr lang="en-US" altLang="ja-JP" sz="2000" dirty="0" smtClean="0">
              <a:solidFill>
                <a:schemeClr val="bg1">
                  <a:lumMod val="65000"/>
                </a:schemeClr>
              </a:solidFill>
            </a:endParaRPr>
          </a:p>
          <a:p>
            <a:r>
              <a:rPr lang="ja-JP" altLang="en-US" sz="2000" dirty="0" smtClean="0"/>
              <a:t>・鉄、銅、鉛</a:t>
            </a:r>
            <a:endParaRPr lang="en-US" altLang="ja-JP" sz="2000" dirty="0" smtClean="0"/>
          </a:p>
          <a:p>
            <a:r>
              <a:rPr lang="ja-JP" altLang="en-US" sz="2000" dirty="0" smtClean="0"/>
              <a:t>・ガラス玉</a:t>
            </a:r>
            <a:endParaRPr lang="en-US" altLang="ja-JP" sz="2000" dirty="0"/>
          </a:p>
          <a:p>
            <a:r>
              <a:rPr lang="ja-JP" altLang="en-US" sz="2000" dirty="0" smtClean="0"/>
              <a:t>・岩塩</a:t>
            </a:r>
            <a:endParaRPr lang="en-US" altLang="ja-JP" sz="2000" dirty="0"/>
          </a:p>
          <a:p>
            <a:r>
              <a:rPr lang="ja-JP" altLang="en-US" sz="2000" dirty="0" smtClean="0"/>
              <a:t>・ゴム</a:t>
            </a:r>
            <a:endParaRPr lang="en-US" altLang="ja-JP" sz="2000" dirty="0"/>
          </a:p>
          <a:p>
            <a:pPr lvl="0"/>
            <a:endParaRPr lang="en-US" altLang="ja-JP" sz="2000" dirty="0">
              <a:solidFill>
                <a:prstClr val="black"/>
              </a:solidFill>
            </a:endParaRPr>
          </a:p>
          <a:p>
            <a:pPr lvl="0"/>
            <a:r>
              <a:rPr lang="ja-JP" altLang="en-US" sz="2000" dirty="0" smtClean="0">
                <a:solidFill>
                  <a:prstClr val="black"/>
                </a:solidFill>
              </a:rPr>
              <a:t>＜動物系＞</a:t>
            </a:r>
            <a:endParaRPr lang="en-US" altLang="ja-JP" sz="2000" dirty="0" smtClean="0">
              <a:solidFill>
                <a:prstClr val="black"/>
              </a:solidFill>
            </a:endParaRPr>
          </a:p>
          <a:p>
            <a:pPr lvl="0"/>
            <a:r>
              <a:rPr lang="ja-JP" altLang="en-US" sz="2000" dirty="0" smtClean="0">
                <a:solidFill>
                  <a:prstClr val="black"/>
                </a:solidFill>
              </a:rPr>
              <a:t>・絹糸、絹織物</a:t>
            </a:r>
            <a:endParaRPr lang="en-US" altLang="ja-JP" sz="2000" dirty="0" smtClean="0">
              <a:solidFill>
                <a:prstClr val="black"/>
              </a:solidFill>
            </a:endParaRPr>
          </a:p>
          <a:p>
            <a:pPr lvl="0"/>
            <a:r>
              <a:rPr lang="ja-JP" altLang="en-US" sz="2000" dirty="0" smtClean="0">
                <a:solidFill>
                  <a:prstClr val="black"/>
                </a:solidFill>
              </a:rPr>
              <a:t>・蜂蜜（甘味料）</a:t>
            </a:r>
            <a:endParaRPr lang="en-US" altLang="ja-JP" sz="2000" dirty="0" smtClean="0">
              <a:solidFill>
                <a:prstClr val="black"/>
              </a:solidFill>
            </a:endParaRPr>
          </a:p>
          <a:p>
            <a:pPr lvl="0"/>
            <a:r>
              <a:rPr lang="ja-JP" altLang="en-US" sz="2000" dirty="0" smtClean="0">
                <a:solidFill>
                  <a:prstClr val="black"/>
                </a:solidFill>
              </a:rPr>
              <a:t>・鯨油（燃料）</a:t>
            </a:r>
            <a:endParaRPr lang="en-US" altLang="ja-JP" sz="2000" dirty="0" smtClean="0">
              <a:solidFill>
                <a:prstClr val="black"/>
              </a:solidFill>
            </a:endParaRPr>
          </a:p>
          <a:p>
            <a:pPr lvl="0"/>
            <a:r>
              <a:rPr lang="ja-JP" altLang="en-US" sz="2000" dirty="0" smtClean="0">
                <a:solidFill>
                  <a:prstClr val="black"/>
                </a:solidFill>
              </a:rPr>
              <a:t>・カイガラ虫（コチニ－ル赤）</a:t>
            </a:r>
            <a:endParaRPr lang="en-US" altLang="ja-JP" sz="2000" dirty="0" smtClean="0">
              <a:solidFill>
                <a:prstClr val="black"/>
              </a:solidFill>
            </a:endParaRPr>
          </a:p>
          <a:p>
            <a:pPr lvl="0"/>
            <a:r>
              <a:rPr lang="ja-JP" altLang="en-US" sz="2000" dirty="0" smtClean="0">
                <a:solidFill>
                  <a:prstClr val="black"/>
                </a:solidFill>
              </a:rPr>
              <a:t>・ツロツブリ貝（</a:t>
            </a:r>
            <a:r>
              <a:rPr lang="ja-JP" altLang="en-US" sz="2000" dirty="0" smtClean="0">
                <a:solidFill>
                  <a:srgbClr val="7030A0"/>
                </a:solidFill>
              </a:rPr>
              <a:t>ティリアン紫</a:t>
            </a:r>
            <a:r>
              <a:rPr lang="ja-JP" altLang="en-US" sz="2000" dirty="0" smtClean="0">
                <a:solidFill>
                  <a:prstClr val="black"/>
                </a:solidFill>
              </a:rPr>
              <a:t>）</a:t>
            </a:r>
            <a:endParaRPr lang="en-US" altLang="ja-JP" sz="2000" dirty="0" smtClean="0">
              <a:solidFill>
                <a:prstClr val="black"/>
              </a:solidFill>
            </a:endParaRPr>
          </a:p>
          <a:p>
            <a:pPr lvl="0"/>
            <a:r>
              <a:rPr lang="ja-JP" altLang="en-US" sz="2000" dirty="0" smtClean="0">
                <a:solidFill>
                  <a:prstClr val="black"/>
                </a:solidFill>
              </a:rPr>
              <a:t>・馬、牛、羊などの家畜</a:t>
            </a:r>
            <a:endParaRPr lang="en-US" altLang="ja-JP" sz="2000" dirty="0" smtClean="0">
              <a:solidFill>
                <a:prstClr val="black"/>
              </a:solidFill>
            </a:endParaRPr>
          </a:p>
          <a:p>
            <a:pPr lvl="0"/>
            <a:r>
              <a:rPr lang="ja-JP" altLang="en-US" sz="2000" dirty="0" smtClean="0">
                <a:solidFill>
                  <a:prstClr val="black"/>
                </a:solidFill>
              </a:rPr>
              <a:t>・黒人奴隷、日本人傭兵</a:t>
            </a:r>
            <a:endParaRPr lang="en-US" altLang="ja-JP" sz="2000" dirty="0" smtClean="0">
              <a:solidFill>
                <a:prstClr val="black"/>
              </a:solidFill>
            </a:endParaRPr>
          </a:p>
        </p:txBody>
      </p:sp>
      <p:sp>
        <p:nvSpPr>
          <p:cNvPr id="6" name="テキスト ボックス 5"/>
          <p:cNvSpPr txBox="1"/>
          <p:nvPr/>
        </p:nvSpPr>
        <p:spPr>
          <a:xfrm>
            <a:off x="539552" y="6021288"/>
            <a:ext cx="7776864" cy="646331"/>
          </a:xfrm>
          <a:prstGeom prst="rect">
            <a:avLst/>
          </a:prstGeom>
          <a:noFill/>
        </p:spPr>
        <p:txBody>
          <a:bodyPr wrap="square" rtlCol="0">
            <a:spAutoFit/>
          </a:bodyPr>
          <a:lstStyle/>
          <a:p>
            <a:r>
              <a:rPr kumimoji="1" lang="ja-JP" altLang="en-US" dirty="0" smtClean="0"/>
              <a:t>・コロンブスは</a:t>
            </a:r>
            <a:r>
              <a:rPr kumimoji="1" lang="ja-JP" altLang="en-US" dirty="0" smtClean="0">
                <a:solidFill>
                  <a:srgbClr val="1903BF"/>
                </a:solidFill>
              </a:rPr>
              <a:t>砂糖キビ</a:t>
            </a:r>
            <a:r>
              <a:rPr kumimoji="1" lang="ja-JP" altLang="en-US" dirty="0" smtClean="0"/>
              <a:t>の苗を持って、</a:t>
            </a:r>
            <a:r>
              <a:rPr lang="ja-JP" altLang="en-US" dirty="0" smtClean="0">
                <a:solidFill>
                  <a:srgbClr val="FFC000"/>
                </a:solidFill>
              </a:rPr>
              <a:t>黄金</a:t>
            </a:r>
            <a:r>
              <a:rPr lang="ja-JP" altLang="en-US" dirty="0" smtClean="0"/>
              <a:t>の国ジパングを探して航海に出た</a:t>
            </a:r>
            <a:r>
              <a:rPr lang="ja-JP" altLang="en-US" dirty="0" smtClean="0"/>
              <a:t>。</a:t>
            </a:r>
            <a:endParaRPr lang="en-US" altLang="ja-JP" dirty="0" smtClean="0"/>
          </a:p>
          <a:p>
            <a:r>
              <a:rPr kumimoji="1" lang="ja-JP" altLang="en-US" dirty="0" smtClean="0"/>
              <a:t>・綿布（キャラコ）の</a:t>
            </a:r>
            <a:r>
              <a:rPr lang="ja-JP" altLang="en-US" dirty="0" smtClean="0"/>
              <a:t>下着</a:t>
            </a:r>
            <a:r>
              <a:rPr kumimoji="1" lang="ja-JP" altLang="en-US" dirty="0" smtClean="0"/>
              <a:t>は</a:t>
            </a:r>
            <a:r>
              <a:rPr kumimoji="1" lang="ja-JP" altLang="en-US" dirty="0" smtClean="0">
                <a:solidFill>
                  <a:srgbClr val="F717BC"/>
                </a:solidFill>
              </a:rPr>
              <a:t>水洗いできる</a:t>
            </a:r>
            <a:r>
              <a:rPr kumimoji="1" lang="ja-JP" altLang="en-US" dirty="0" smtClean="0"/>
              <a:t>ので清潔。乳児死亡率が減少した。</a:t>
            </a:r>
            <a:endParaRPr kumimoji="1" lang="ja-JP" altLang="en-US" dirty="0"/>
          </a:p>
        </p:txBody>
      </p:sp>
    </p:spTree>
    <p:extLst>
      <p:ext uri="{BB962C8B-B14F-4D97-AF65-F5344CB8AC3E}">
        <p14:creationId xmlns:p14="http://schemas.microsoft.com/office/powerpoint/2010/main" val="36850701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9834" y="908720"/>
            <a:ext cx="9144000" cy="0"/>
          </a:xfrm>
          <a:prstGeom prst="line">
            <a:avLst/>
          </a:prstGeom>
          <a:ln/>
        </p:spPr>
        <p:style>
          <a:lnRef idx="2">
            <a:schemeClr val="accent6"/>
          </a:lnRef>
          <a:fillRef idx="0">
            <a:schemeClr val="accent6"/>
          </a:fillRef>
          <a:effectRef idx="1">
            <a:schemeClr val="accent6"/>
          </a:effectRef>
          <a:fontRef idx="minor">
            <a:schemeClr val="tx1"/>
          </a:fontRef>
        </p:style>
      </p:cxnSp>
      <p:grpSp>
        <p:nvGrpSpPr>
          <p:cNvPr id="17" name="グループ化 16"/>
          <p:cNvGrpSpPr/>
          <p:nvPr/>
        </p:nvGrpSpPr>
        <p:grpSpPr>
          <a:xfrm>
            <a:off x="346920" y="1211358"/>
            <a:ext cx="8399968" cy="4899290"/>
            <a:chOff x="318195" y="1022539"/>
            <a:chExt cx="8399968" cy="4899290"/>
          </a:xfrm>
        </p:grpSpPr>
        <p:grpSp>
          <p:nvGrpSpPr>
            <p:cNvPr id="7" name="グループ化 6"/>
            <p:cNvGrpSpPr/>
            <p:nvPr/>
          </p:nvGrpSpPr>
          <p:grpSpPr>
            <a:xfrm>
              <a:off x="323528" y="1022539"/>
              <a:ext cx="4438650" cy="2127739"/>
              <a:chOff x="539552" y="1022539"/>
              <a:chExt cx="4438650" cy="2127739"/>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68760"/>
                <a:ext cx="4438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1828106" y="1022539"/>
                <a:ext cx="3150096" cy="246221"/>
              </a:xfrm>
              <a:prstGeom prst="rect">
                <a:avLst/>
              </a:prstGeom>
            </p:spPr>
            <p:txBody>
              <a:bodyPr wrap="square">
                <a:spAutoFit/>
              </a:bodyPr>
              <a:lstStyle/>
              <a:p>
                <a:r>
                  <a:rPr lang="en-US" altLang="ja-JP" sz="1000" dirty="0"/>
                  <a:t>http://news.bbc.co.uk/2/hi/science/nature/8117915.stm</a:t>
                </a:r>
                <a:endParaRPr lang="ja-JP" altLang="en-US" sz="1000" dirty="0"/>
              </a:p>
            </p:txBody>
          </p:sp>
          <p:sp>
            <p:nvSpPr>
              <p:cNvPr id="3" name="正方形/長方形 2"/>
              <p:cNvSpPr/>
              <p:nvPr/>
            </p:nvSpPr>
            <p:spPr>
              <a:xfrm>
                <a:off x="539552" y="1251720"/>
                <a:ext cx="877163" cy="246221"/>
              </a:xfrm>
              <a:prstGeom prst="rect">
                <a:avLst/>
              </a:prstGeom>
            </p:spPr>
            <p:txBody>
              <a:bodyPr wrap="none">
                <a:spAutoFit/>
              </a:bodyPr>
              <a:lstStyle/>
              <a:p>
                <a:r>
                  <a:rPr lang="en-US" altLang="ja-JP" sz="1000" dirty="0">
                    <a:solidFill>
                      <a:schemeClr val="bg1"/>
                    </a:solidFill>
                  </a:rPr>
                  <a:t>25 June 2009</a:t>
                </a:r>
                <a:endParaRPr lang="ja-JP" altLang="en-US" sz="1000" dirty="0">
                  <a:solidFill>
                    <a:schemeClr val="bg1"/>
                  </a:solidFill>
                </a:endParaRPr>
              </a:p>
            </p:txBody>
          </p:sp>
          <p:sp>
            <p:nvSpPr>
              <p:cNvPr id="4" name="テキスト ボックス 3"/>
              <p:cNvSpPr txBox="1"/>
              <p:nvPr/>
            </p:nvSpPr>
            <p:spPr>
              <a:xfrm>
                <a:off x="539552" y="2780946"/>
                <a:ext cx="4176464" cy="369332"/>
              </a:xfrm>
              <a:prstGeom prst="rect">
                <a:avLst/>
              </a:prstGeom>
              <a:noFill/>
            </p:spPr>
            <p:txBody>
              <a:bodyPr wrap="square" rtlCol="0">
                <a:spAutoFit/>
              </a:bodyPr>
              <a:lstStyle/>
              <a:p>
                <a:r>
                  <a:rPr kumimoji="1" lang="en-US" altLang="ja-JP" dirty="0" smtClean="0"/>
                  <a:t>3.5</a:t>
                </a:r>
                <a:r>
                  <a:rPr kumimoji="1" lang="ja-JP" altLang="en-US" dirty="0" smtClean="0"/>
                  <a:t>万年前の骨笛（南西ドイツ）</a:t>
                </a:r>
                <a:endParaRPr kumimoji="1" lang="ja-JP" altLang="en-US" dirty="0"/>
              </a:p>
            </p:txBody>
          </p:sp>
          <p:sp>
            <p:nvSpPr>
              <p:cNvPr id="6" name="テキスト ボックス 5"/>
              <p:cNvSpPr txBox="1"/>
              <p:nvPr/>
            </p:nvSpPr>
            <p:spPr>
              <a:xfrm>
                <a:off x="539552" y="2473169"/>
                <a:ext cx="1872208" cy="307777"/>
              </a:xfrm>
              <a:prstGeom prst="rect">
                <a:avLst/>
              </a:prstGeom>
              <a:noFill/>
            </p:spPr>
            <p:txBody>
              <a:bodyPr wrap="square" rtlCol="0">
                <a:spAutoFit/>
              </a:bodyPr>
              <a:lstStyle/>
              <a:p>
                <a:r>
                  <a:rPr kumimoji="1" lang="ja-JP" altLang="en-US" sz="1400" dirty="0" smtClean="0">
                    <a:solidFill>
                      <a:schemeClr val="bg1"/>
                    </a:solidFill>
                  </a:rPr>
                  <a:t>長さ</a:t>
                </a:r>
                <a:r>
                  <a:rPr kumimoji="1" lang="en-US" altLang="ja-JP" sz="1400" dirty="0" smtClean="0">
                    <a:solidFill>
                      <a:schemeClr val="bg1"/>
                    </a:solidFill>
                  </a:rPr>
                  <a:t>20cm</a:t>
                </a:r>
                <a:r>
                  <a:rPr kumimoji="1" lang="ja-JP" altLang="en-US" sz="1400" dirty="0" smtClean="0">
                    <a:solidFill>
                      <a:schemeClr val="bg1"/>
                    </a:solidFill>
                  </a:rPr>
                  <a:t>（</a:t>
                </a:r>
                <a:r>
                  <a:rPr lang="ja-JP" altLang="en-US" sz="1400" dirty="0" smtClean="0">
                    <a:solidFill>
                      <a:schemeClr val="bg1"/>
                    </a:solidFill>
                  </a:rPr>
                  <a:t>禿</a:t>
                </a:r>
                <a:r>
                  <a:rPr kumimoji="1" lang="ja-JP" altLang="en-US" sz="1400" dirty="0" smtClean="0">
                    <a:solidFill>
                      <a:schemeClr val="bg1"/>
                    </a:solidFill>
                  </a:rPr>
                  <a:t>鷹の骨）</a:t>
                </a:r>
                <a:endParaRPr kumimoji="1" lang="ja-JP" altLang="en-US" sz="1400" dirty="0">
                  <a:solidFill>
                    <a:schemeClr val="bg1"/>
                  </a:solidFill>
                </a:endParaRPr>
              </a:p>
            </p:txBody>
          </p:sp>
        </p:grpSp>
        <p:grpSp>
          <p:nvGrpSpPr>
            <p:cNvPr id="15" name="グループ化 14"/>
            <p:cNvGrpSpPr/>
            <p:nvPr/>
          </p:nvGrpSpPr>
          <p:grpSpPr>
            <a:xfrm>
              <a:off x="6607114" y="1192243"/>
              <a:ext cx="2111049" cy="4550977"/>
              <a:chOff x="6607114" y="1192243"/>
              <a:chExt cx="2111049" cy="4550977"/>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192243"/>
                <a:ext cx="2004814" cy="391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6607114" y="5096889"/>
                <a:ext cx="2111049" cy="646331"/>
              </a:xfrm>
              <a:prstGeom prst="rect">
                <a:avLst/>
              </a:prstGeom>
              <a:noFill/>
            </p:spPr>
            <p:txBody>
              <a:bodyPr wrap="square" rtlCol="0">
                <a:spAutoFit/>
              </a:bodyPr>
              <a:lstStyle/>
              <a:p>
                <a:r>
                  <a:rPr lang="ja-JP" altLang="en-US" dirty="0"/>
                  <a:t> </a:t>
                </a:r>
                <a:r>
                  <a:rPr kumimoji="1" lang="en-US" altLang="ja-JP" dirty="0" smtClean="0"/>
                  <a:t>2.5</a:t>
                </a:r>
                <a:r>
                  <a:rPr kumimoji="1" lang="ja-JP" altLang="en-US" dirty="0" smtClean="0"/>
                  <a:t>万年前の陶器</a:t>
                </a:r>
                <a:endParaRPr kumimoji="1" lang="en-US" altLang="ja-JP" dirty="0" smtClean="0"/>
              </a:p>
              <a:p>
                <a:r>
                  <a:rPr kumimoji="1" lang="ja-JP" altLang="en-US" dirty="0" smtClean="0"/>
                  <a:t>（チェコのビーナス）</a:t>
                </a:r>
                <a:endParaRPr kumimoji="1" lang="ja-JP" altLang="en-US" dirty="0"/>
              </a:p>
            </p:txBody>
          </p:sp>
          <p:sp>
            <p:nvSpPr>
              <p:cNvPr id="9" name="正方形/長方形 8"/>
              <p:cNvSpPr/>
              <p:nvPr/>
            </p:nvSpPr>
            <p:spPr>
              <a:xfrm>
                <a:off x="6660813" y="4835279"/>
                <a:ext cx="614271" cy="261610"/>
              </a:xfrm>
              <a:prstGeom prst="rect">
                <a:avLst/>
              </a:prstGeom>
            </p:spPr>
            <p:txBody>
              <a:bodyPr wrap="none">
                <a:spAutoFit/>
              </a:bodyPr>
              <a:lstStyle/>
              <a:p>
                <a:r>
                  <a:rPr lang="en-US" altLang="ja-JP" sz="1100" dirty="0">
                    <a:solidFill>
                      <a:schemeClr val="bg1"/>
                    </a:solidFill>
                  </a:rPr>
                  <a:t>1924</a:t>
                </a:r>
                <a:r>
                  <a:rPr lang="ja-JP" altLang="en-US" sz="1100" dirty="0">
                    <a:solidFill>
                      <a:schemeClr val="bg1"/>
                    </a:solidFill>
                  </a:rPr>
                  <a:t>年</a:t>
                </a:r>
              </a:p>
            </p:txBody>
          </p:sp>
        </p:gr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965" t="5606" r="12801" b="25291"/>
            <a:stretch/>
          </p:blipFill>
          <p:spPr bwMode="auto">
            <a:xfrm>
              <a:off x="384358" y="3404531"/>
              <a:ext cx="2064714" cy="1751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318195" y="5155852"/>
              <a:ext cx="2376264" cy="646331"/>
            </a:xfrm>
            <a:prstGeom prst="rect">
              <a:avLst/>
            </a:prstGeom>
            <a:noFill/>
          </p:spPr>
          <p:txBody>
            <a:bodyPr wrap="square" rtlCol="0">
              <a:spAutoFit/>
            </a:bodyPr>
            <a:lstStyle/>
            <a:p>
              <a:r>
                <a:rPr kumimoji="1" lang="en-US" altLang="ja-JP" dirty="0" smtClean="0"/>
                <a:t>4500</a:t>
              </a:r>
              <a:r>
                <a:rPr kumimoji="1" lang="ja-JP" altLang="en-US" dirty="0" smtClean="0"/>
                <a:t>年前のサイコロ（モヘンジョダロ）</a:t>
              </a:r>
              <a:endParaRPr kumimoji="1" lang="ja-JP" altLang="en-US" dirty="0"/>
            </a:p>
          </p:txBody>
        </p:sp>
        <p:grpSp>
          <p:nvGrpSpPr>
            <p:cNvPr id="14" name="グループ化 13"/>
            <p:cNvGrpSpPr/>
            <p:nvPr/>
          </p:nvGrpSpPr>
          <p:grpSpPr>
            <a:xfrm>
              <a:off x="2691865" y="3394676"/>
              <a:ext cx="3616254" cy="2527153"/>
              <a:chOff x="2691865" y="3394676"/>
              <a:chExt cx="3616254" cy="2527153"/>
            </a:xfrm>
          </p:grpSpPr>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7466" t="7487" r="6196" b="6472"/>
              <a:stretch/>
            </p:blipFill>
            <p:spPr bwMode="auto">
              <a:xfrm>
                <a:off x="2747609" y="3404530"/>
                <a:ext cx="3479717" cy="2184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2691865" y="5552497"/>
                <a:ext cx="3616254" cy="369332"/>
              </a:xfrm>
              <a:prstGeom prst="rect">
                <a:avLst/>
              </a:prstGeom>
              <a:noFill/>
            </p:spPr>
            <p:txBody>
              <a:bodyPr wrap="square" rtlCol="0">
                <a:spAutoFit/>
              </a:bodyPr>
              <a:lstStyle/>
              <a:p>
                <a:r>
                  <a:rPr kumimoji="1" lang="en-US" altLang="ja-JP" dirty="0" smtClean="0"/>
                  <a:t>3600</a:t>
                </a:r>
                <a:r>
                  <a:rPr kumimoji="1" lang="ja-JP" altLang="en-US" dirty="0" smtClean="0"/>
                  <a:t>年前のボードゲ－ム（テ－</a:t>
                </a:r>
                <a:r>
                  <a:rPr kumimoji="1" lang="ja-JP" altLang="en-US" dirty="0" err="1" smtClean="0"/>
                  <a:t>ベ</a:t>
                </a:r>
                <a:r>
                  <a:rPr kumimoji="1" lang="ja-JP" altLang="en-US" dirty="0" smtClean="0"/>
                  <a:t>）</a:t>
                </a:r>
                <a:endParaRPr kumimoji="1" lang="ja-JP" altLang="en-US" dirty="0"/>
              </a:p>
            </p:txBody>
          </p:sp>
          <p:sp>
            <p:nvSpPr>
              <p:cNvPr id="13" name="正方形/長方形 12"/>
              <p:cNvSpPr/>
              <p:nvPr/>
            </p:nvSpPr>
            <p:spPr>
              <a:xfrm>
                <a:off x="2749641" y="3394676"/>
                <a:ext cx="1637821" cy="369332"/>
              </a:xfrm>
              <a:prstGeom prst="rect">
                <a:avLst/>
              </a:prstGeom>
            </p:spPr>
            <p:txBody>
              <a:bodyPr wrap="none">
                <a:spAutoFit/>
              </a:bodyPr>
              <a:lstStyle/>
              <a:p>
                <a:r>
                  <a:rPr lang="en-US" altLang="ja-JP" dirty="0">
                    <a:solidFill>
                      <a:schemeClr val="bg1"/>
                    </a:solidFill>
                  </a:rPr>
                  <a:t>twenty-squares</a:t>
                </a:r>
                <a:endParaRPr lang="ja-JP" altLang="en-US" dirty="0">
                  <a:solidFill>
                    <a:schemeClr val="bg1"/>
                  </a:solidFill>
                </a:endParaRPr>
              </a:p>
            </p:txBody>
          </p:sp>
        </p:grpSp>
      </p:grpSp>
      <p:sp>
        <p:nvSpPr>
          <p:cNvPr id="16" name="テキスト ボックス 15"/>
          <p:cNvSpPr txBox="1"/>
          <p:nvPr/>
        </p:nvSpPr>
        <p:spPr>
          <a:xfrm>
            <a:off x="2878130" y="188639"/>
            <a:ext cx="3301174" cy="584775"/>
          </a:xfrm>
          <a:prstGeom prst="rect">
            <a:avLst/>
          </a:prstGeom>
          <a:noFill/>
        </p:spPr>
        <p:txBody>
          <a:bodyPr wrap="square" rtlCol="0">
            <a:spAutoFit/>
          </a:bodyPr>
          <a:lstStyle/>
          <a:p>
            <a:r>
              <a:rPr kumimoji="1" lang="ja-JP" altLang="en-US" sz="3200" dirty="0" smtClean="0"/>
              <a:t>古代人</a:t>
            </a:r>
            <a:r>
              <a:rPr kumimoji="1" lang="ja-JP" altLang="en-US" sz="3200" dirty="0" smtClean="0"/>
              <a:t>の気晴らし</a:t>
            </a:r>
            <a:endParaRPr kumimoji="1" lang="ja-JP" altLang="en-US" sz="3200" dirty="0"/>
          </a:p>
        </p:txBody>
      </p:sp>
      <p:sp>
        <p:nvSpPr>
          <p:cNvPr id="11" name="テキスト ボックス 10"/>
          <p:cNvSpPr txBox="1"/>
          <p:nvPr/>
        </p:nvSpPr>
        <p:spPr>
          <a:xfrm>
            <a:off x="790833" y="6309320"/>
            <a:ext cx="6900529" cy="400110"/>
          </a:xfrm>
          <a:prstGeom prst="rect">
            <a:avLst/>
          </a:prstGeom>
          <a:noFill/>
        </p:spPr>
        <p:txBody>
          <a:bodyPr wrap="square" rtlCol="0">
            <a:spAutoFit/>
          </a:bodyPr>
          <a:lstStyle/>
          <a:p>
            <a:r>
              <a:rPr kumimoji="1" lang="ja-JP" altLang="en-US" sz="2000" dirty="0" smtClean="0">
                <a:solidFill>
                  <a:srgbClr val="FF0000"/>
                </a:solidFill>
              </a:rPr>
              <a:t>・生存には必要ないが、芸術や遊戯は古くから存在していた。</a:t>
            </a:r>
            <a:endParaRPr kumimoji="1" lang="ja-JP" altLang="en-US" sz="2000" dirty="0">
              <a:solidFill>
                <a:srgbClr val="FF0000"/>
              </a:solidFill>
            </a:endParaRPr>
          </a:p>
        </p:txBody>
      </p:sp>
    </p:spTree>
    <p:extLst>
      <p:ext uri="{BB962C8B-B14F-4D97-AF65-F5344CB8AC3E}">
        <p14:creationId xmlns:p14="http://schemas.microsoft.com/office/powerpoint/2010/main" val="1405585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08720"/>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699792" y="213034"/>
            <a:ext cx="3528392" cy="584775"/>
          </a:xfrm>
          <a:prstGeom prst="rect">
            <a:avLst/>
          </a:prstGeom>
          <a:noFill/>
        </p:spPr>
        <p:txBody>
          <a:bodyPr wrap="square" rtlCol="0">
            <a:spAutoFit/>
          </a:bodyPr>
          <a:lstStyle/>
          <a:p>
            <a:r>
              <a:rPr kumimoji="1" lang="ja-JP" altLang="en-US" sz="3200" dirty="0" smtClean="0"/>
              <a:t>古代ペルシャ帝国</a:t>
            </a:r>
            <a:endParaRPr kumimoji="1" lang="ja-JP" altLang="en-US" sz="3200" dirty="0"/>
          </a:p>
        </p:txBody>
      </p:sp>
      <p:grpSp>
        <p:nvGrpSpPr>
          <p:cNvPr id="9" name="グループ化 8"/>
          <p:cNvGrpSpPr/>
          <p:nvPr/>
        </p:nvGrpSpPr>
        <p:grpSpPr>
          <a:xfrm>
            <a:off x="185964" y="1340768"/>
            <a:ext cx="8772071" cy="5085416"/>
            <a:chOff x="185964" y="1532414"/>
            <a:chExt cx="8772071" cy="5085416"/>
          </a:xfrm>
        </p:grpSpPr>
        <p:sp>
          <p:nvSpPr>
            <p:cNvPr id="3" name="テキスト ボックス 2"/>
            <p:cNvSpPr txBox="1"/>
            <p:nvPr/>
          </p:nvSpPr>
          <p:spPr>
            <a:xfrm>
              <a:off x="488772" y="5602167"/>
              <a:ext cx="8331699" cy="1015663"/>
            </a:xfrm>
            <a:prstGeom prst="rect">
              <a:avLst/>
            </a:prstGeom>
            <a:noFill/>
          </p:spPr>
          <p:txBody>
            <a:bodyPr wrap="square" rtlCol="0">
              <a:spAutoFit/>
            </a:bodyPr>
            <a:lstStyle/>
            <a:p>
              <a:r>
                <a:rPr lang="ja-JP" altLang="en-US" sz="2000" dirty="0" smtClean="0"/>
                <a:t>・ダレイオス</a:t>
              </a:r>
              <a:r>
                <a:rPr lang="en-US" altLang="ja-JP" sz="2000" dirty="0"/>
                <a:t>1</a:t>
              </a:r>
              <a:r>
                <a:rPr lang="ja-JP" altLang="en-US" sz="2000" dirty="0"/>
                <a:t>世が紀元前</a:t>
              </a:r>
              <a:r>
                <a:rPr lang="en-US" altLang="ja-JP" sz="2000" dirty="0"/>
                <a:t>520</a:t>
              </a:r>
              <a:r>
                <a:rPr lang="ja-JP" altLang="en-US" sz="2000" dirty="0"/>
                <a:t>年に</a:t>
              </a:r>
              <a:r>
                <a:rPr lang="ja-JP" altLang="en-US" sz="2000" dirty="0" smtClean="0"/>
                <a:t>建設したアケメネス朝ペルシャの都の遺跡</a:t>
              </a:r>
              <a:endParaRPr lang="en-US" altLang="ja-JP" sz="2000" dirty="0" smtClean="0"/>
            </a:p>
            <a:p>
              <a:endParaRPr lang="en-US" altLang="ja-JP" sz="2000" dirty="0" smtClean="0"/>
            </a:p>
            <a:p>
              <a:r>
                <a:rPr lang="ja-JP" altLang="en-US" sz="2000" dirty="0"/>
                <a:t>・</a:t>
              </a:r>
              <a:r>
                <a:rPr lang="ja-JP" altLang="en-US" sz="2000" dirty="0" smtClean="0">
                  <a:solidFill>
                    <a:srgbClr val="FF0000"/>
                  </a:solidFill>
                </a:rPr>
                <a:t>なぜ</a:t>
              </a:r>
              <a:r>
                <a:rPr lang="ja-JP" altLang="en-US" sz="2000" dirty="0">
                  <a:solidFill>
                    <a:srgbClr val="FF0000"/>
                  </a:solidFill>
                </a:rPr>
                <a:t>辺境の貧村ギリシャは帝国になれたの</a:t>
              </a:r>
              <a:r>
                <a:rPr lang="ja-JP" altLang="en-US" sz="2000" dirty="0" smtClean="0">
                  <a:solidFill>
                    <a:srgbClr val="FF0000"/>
                  </a:solidFill>
                </a:rPr>
                <a:t>か？</a:t>
              </a:r>
              <a:endParaRPr kumimoji="1" lang="en-US" altLang="ja-JP" sz="2000" dirty="0">
                <a:solidFill>
                  <a:srgbClr val="FF0000"/>
                </a:solidFill>
              </a:endParaRPr>
            </a:p>
          </p:txBody>
        </p:sp>
        <p:grpSp>
          <p:nvGrpSpPr>
            <p:cNvPr id="4" name="グループ化 3"/>
            <p:cNvGrpSpPr/>
            <p:nvPr/>
          </p:nvGrpSpPr>
          <p:grpSpPr>
            <a:xfrm>
              <a:off x="185964" y="1532414"/>
              <a:ext cx="8772071" cy="3912810"/>
              <a:chOff x="12397" y="1610982"/>
              <a:chExt cx="8772071" cy="391281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7" y="1610982"/>
                <a:ext cx="5832760" cy="3912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610982"/>
                <a:ext cx="2916324" cy="1956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3567388"/>
                <a:ext cx="2916323" cy="195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正方形/長方形 5"/>
            <p:cNvSpPr/>
            <p:nvPr/>
          </p:nvSpPr>
          <p:spPr>
            <a:xfrm>
              <a:off x="6041711" y="1532414"/>
              <a:ext cx="1438214" cy="369332"/>
            </a:xfrm>
            <a:prstGeom prst="rect">
              <a:avLst/>
            </a:prstGeom>
          </p:spPr>
          <p:txBody>
            <a:bodyPr wrap="none">
              <a:spAutoFit/>
            </a:bodyPr>
            <a:lstStyle/>
            <a:p>
              <a:r>
                <a:rPr lang="ja-JP" altLang="en-US" dirty="0"/>
                <a:t>クセルクス門</a:t>
              </a:r>
            </a:p>
          </p:txBody>
        </p:sp>
        <p:sp>
          <p:nvSpPr>
            <p:cNvPr id="7" name="正方形/長方形 6"/>
            <p:cNvSpPr/>
            <p:nvPr/>
          </p:nvSpPr>
          <p:spPr>
            <a:xfrm>
              <a:off x="6708700" y="5105686"/>
              <a:ext cx="2249334" cy="369332"/>
            </a:xfrm>
            <a:prstGeom prst="rect">
              <a:avLst/>
            </a:prstGeom>
          </p:spPr>
          <p:txBody>
            <a:bodyPr wrap="none">
              <a:spAutoFit/>
            </a:bodyPr>
            <a:lstStyle/>
            <a:p>
              <a:r>
                <a:rPr lang="ja-JP" altLang="en-US" dirty="0"/>
                <a:t>ダレイオス</a:t>
              </a:r>
              <a:r>
                <a:rPr lang="en-US" altLang="ja-JP" dirty="0"/>
                <a:t>1</a:t>
              </a:r>
              <a:r>
                <a:rPr lang="ja-JP" altLang="en-US" dirty="0"/>
                <a:t>世の宮殿</a:t>
              </a:r>
            </a:p>
          </p:txBody>
        </p:sp>
        <p:sp>
          <p:nvSpPr>
            <p:cNvPr id="8" name="正方形/長方形 7"/>
            <p:cNvSpPr/>
            <p:nvPr/>
          </p:nvSpPr>
          <p:spPr>
            <a:xfrm>
              <a:off x="185964" y="1532414"/>
              <a:ext cx="1584088" cy="400110"/>
            </a:xfrm>
            <a:prstGeom prst="rect">
              <a:avLst/>
            </a:prstGeom>
          </p:spPr>
          <p:txBody>
            <a:bodyPr wrap="none">
              <a:spAutoFit/>
            </a:bodyPr>
            <a:lstStyle/>
            <a:p>
              <a:pPr lvl="0"/>
              <a:r>
                <a:rPr lang="ja-JP" altLang="en-US" sz="2000" dirty="0">
                  <a:solidFill>
                    <a:prstClr val="black"/>
                  </a:solidFill>
                </a:rPr>
                <a:t>ペルセポリス</a:t>
              </a:r>
            </a:p>
          </p:txBody>
        </p:sp>
      </p:grpSp>
    </p:spTree>
    <p:extLst>
      <p:ext uri="{BB962C8B-B14F-4D97-AF65-F5344CB8AC3E}">
        <p14:creationId xmlns:p14="http://schemas.microsoft.com/office/powerpoint/2010/main" val="24873232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08720"/>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797432" y="188639"/>
            <a:ext cx="7275523" cy="584775"/>
          </a:xfrm>
          <a:prstGeom prst="rect">
            <a:avLst/>
          </a:prstGeom>
          <a:noFill/>
        </p:spPr>
        <p:txBody>
          <a:bodyPr wrap="square" rtlCol="0">
            <a:spAutoFit/>
          </a:bodyPr>
          <a:lstStyle/>
          <a:p>
            <a:r>
              <a:rPr kumimoji="1" lang="ja-JP" altLang="en-US" sz="3200" dirty="0" smtClean="0"/>
              <a:t>辺境の貧村ギリシャが大国になれた理由</a:t>
            </a:r>
            <a:endParaRPr kumimoji="1" lang="ja-JP" altLang="en-US" sz="3200" dirty="0"/>
          </a:p>
        </p:txBody>
      </p:sp>
      <p:sp>
        <p:nvSpPr>
          <p:cNvPr id="3" name="正方形/長方形 2"/>
          <p:cNvSpPr/>
          <p:nvPr/>
        </p:nvSpPr>
        <p:spPr>
          <a:xfrm>
            <a:off x="131078" y="5805264"/>
            <a:ext cx="8905418" cy="923330"/>
          </a:xfrm>
          <a:prstGeom prst="rect">
            <a:avLst/>
          </a:prstGeom>
        </p:spPr>
        <p:txBody>
          <a:bodyPr wrap="square">
            <a:spAutoFit/>
          </a:bodyPr>
          <a:lstStyle/>
          <a:p>
            <a:r>
              <a:rPr lang="ja-JP" altLang="en-US" dirty="0" smtClean="0"/>
              <a:t>・ギリシアでは銀山が次々と発見され、高い金銀比により金が流入して、豊かになった。</a:t>
            </a:r>
            <a:endParaRPr lang="en-US" altLang="ja-JP" dirty="0" smtClean="0"/>
          </a:p>
          <a:p>
            <a:r>
              <a:rPr lang="ja-JP" altLang="en-US" dirty="0" smtClean="0"/>
              <a:t>・ギリシアは銀で造船と漕ぎ手を得、海軍を増強し、サラミスの海戦でペルシャ軍を撃破した。</a:t>
            </a:r>
            <a:endParaRPr lang="en-US" altLang="ja-JP" dirty="0" smtClean="0"/>
          </a:p>
          <a:p>
            <a:r>
              <a:rPr lang="ja-JP" altLang="en-US" dirty="0"/>
              <a:t>・</a:t>
            </a:r>
            <a:r>
              <a:rPr lang="ja-JP" altLang="en-US" dirty="0" smtClean="0"/>
              <a:t>日米</a:t>
            </a:r>
            <a:r>
              <a:rPr lang="ja-JP" altLang="en-US" dirty="0"/>
              <a:t>修好通商</a:t>
            </a:r>
            <a:r>
              <a:rPr lang="ja-JP" altLang="en-US" dirty="0" smtClean="0"/>
              <a:t>条約では日本の低い金銀比が日本の金を大量流出させた</a:t>
            </a:r>
            <a:r>
              <a:rPr lang="ja-JP" altLang="en-US" dirty="0"/>
              <a:t>。万延小判</a:t>
            </a:r>
            <a:endParaRPr lang="en-US" altLang="ja-JP" dirty="0" smtClean="0"/>
          </a:p>
        </p:txBody>
      </p:sp>
      <p:grpSp>
        <p:nvGrpSpPr>
          <p:cNvPr id="26" name="グループ化 25"/>
          <p:cNvGrpSpPr/>
          <p:nvPr/>
        </p:nvGrpSpPr>
        <p:grpSpPr>
          <a:xfrm>
            <a:off x="118238" y="1052736"/>
            <a:ext cx="8846250" cy="4703386"/>
            <a:chOff x="118238" y="1052736"/>
            <a:chExt cx="8846250" cy="4703386"/>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38" y="1052736"/>
              <a:ext cx="8846250" cy="4698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角丸四角形 3"/>
            <p:cNvSpPr/>
            <p:nvPr/>
          </p:nvSpPr>
          <p:spPr>
            <a:xfrm>
              <a:off x="3732222" y="2636912"/>
              <a:ext cx="2928010" cy="1368152"/>
            </a:xfrm>
            <a:prstGeom prst="roundRect">
              <a:avLst/>
            </a:prstGeom>
            <a:solidFill>
              <a:srgbClr val="FF99CC">
                <a:alpha val="32941"/>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smtClean="0"/>
                <a:t>アケメネス朝ペルシャ</a:t>
              </a:r>
              <a:endParaRPr kumimoji="1" lang="en-US" altLang="ja-JP" sz="2000" dirty="0" smtClean="0"/>
            </a:p>
            <a:p>
              <a:pPr algn="ctr"/>
              <a:r>
                <a:rPr lang="ja-JP" altLang="en-US" sz="2000" dirty="0" smtClean="0">
                  <a:solidFill>
                    <a:srgbClr val="FF0000"/>
                  </a:solidFill>
                </a:rPr>
                <a:t>ダレイオス金貨</a:t>
              </a:r>
              <a:r>
                <a:rPr lang="en-US" altLang="ja-JP" sz="2000" dirty="0" smtClean="0">
                  <a:solidFill>
                    <a:srgbClr val="FF0000"/>
                  </a:solidFill>
                </a:rPr>
                <a:t>98</a:t>
              </a:r>
              <a:r>
                <a:rPr lang="ja-JP" altLang="en-US" sz="2000" dirty="0" smtClean="0">
                  <a:solidFill>
                    <a:srgbClr val="FF0000"/>
                  </a:solidFill>
                </a:rPr>
                <a:t>％</a:t>
              </a:r>
              <a:r>
                <a:rPr lang="en-US" altLang="ja-JP" sz="2000" dirty="0" smtClean="0">
                  <a:solidFill>
                    <a:srgbClr val="FF0000"/>
                  </a:solidFill>
                </a:rPr>
                <a:t>17</a:t>
              </a:r>
              <a:r>
                <a:rPr lang="ja-JP" altLang="en-US" sz="2000" dirty="0" err="1" smtClean="0">
                  <a:solidFill>
                    <a:srgbClr val="FF0000"/>
                  </a:solidFill>
                </a:rPr>
                <a:t>ｇ</a:t>
              </a:r>
              <a:endParaRPr kumimoji="1" lang="en-US" altLang="ja-JP" sz="2000" dirty="0" smtClean="0">
                <a:solidFill>
                  <a:srgbClr val="FF0000"/>
                </a:solidFill>
              </a:endParaRPr>
            </a:p>
            <a:p>
              <a:pPr algn="ctr"/>
              <a:r>
                <a:rPr kumimoji="1" lang="ja-JP" altLang="en-US" sz="2400" dirty="0" smtClean="0"/>
                <a:t>Ａｕ：Ａｇ＝</a:t>
              </a:r>
              <a:r>
                <a:rPr kumimoji="1" lang="en-US" altLang="ja-JP" sz="2400" dirty="0" smtClean="0"/>
                <a:t>1</a:t>
              </a:r>
              <a:r>
                <a:rPr kumimoji="1" lang="ja-JP" altLang="en-US" sz="2400" dirty="0" smtClean="0"/>
                <a:t>：</a:t>
              </a:r>
              <a:r>
                <a:rPr kumimoji="1" lang="en-US" altLang="ja-JP" sz="2400" dirty="0" smtClean="0"/>
                <a:t>13</a:t>
              </a:r>
              <a:endParaRPr kumimoji="1" lang="ja-JP" altLang="en-US" sz="2400" dirty="0"/>
            </a:p>
          </p:txBody>
        </p:sp>
        <p:sp>
          <p:nvSpPr>
            <p:cNvPr id="8" name="角丸四角形 7"/>
            <p:cNvSpPr/>
            <p:nvPr/>
          </p:nvSpPr>
          <p:spPr>
            <a:xfrm>
              <a:off x="6660232" y="4343729"/>
              <a:ext cx="2160240" cy="1368152"/>
            </a:xfrm>
            <a:prstGeom prst="roundRect">
              <a:avLst/>
            </a:prstGeom>
            <a:solidFill>
              <a:srgbClr val="FFC000">
                <a:alpha val="41961"/>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000" dirty="0" smtClean="0"/>
                <a:t>インド（マガダ国）</a:t>
              </a:r>
              <a:endParaRPr lang="en-US" altLang="ja-JP" sz="2000" dirty="0"/>
            </a:p>
            <a:p>
              <a:pPr algn="ctr"/>
              <a:r>
                <a:rPr kumimoji="1" lang="ja-JP" altLang="en-US" sz="2400" dirty="0" smtClean="0"/>
                <a:t>Ａｕ：Ａｇ＝</a:t>
              </a:r>
              <a:r>
                <a:rPr kumimoji="1" lang="en-US" altLang="ja-JP" sz="2400" dirty="0" smtClean="0"/>
                <a:t>1</a:t>
              </a:r>
              <a:r>
                <a:rPr kumimoji="1" lang="ja-JP" altLang="en-US" sz="2400" dirty="0" smtClean="0"/>
                <a:t>：</a:t>
              </a:r>
              <a:r>
                <a:rPr kumimoji="1" lang="en-US" altLang="ja-JP" sz="2400" dirty="0" smtClean="0"/>
                <a:t>8</a:t>
              </a:r>
              <a:endParaRPr kumimoji="1" lang="ja-JP" altLang="en-US" sz="2400" dirty="0"/>
            </a:p>
          </p:txBody>
        </p:sp>
        <p:sp>
          <p:nvSpPr>
            <p:cNvPr id="9" name="角丸四角形 8"/>
            <p:cNvSpPr/>
            <p:nvPr/>
          </p:nvSpPr>
          <p:spPr>
            <a:xfrm>
              <a:off x="1558926" y="1466095"/>
              <a:ext cx="2200088" cy="1080120"/>
            </a:xfrm>
            <a:prstGeom prst="roundRect">
              <a:avLst/>
            </a:prstGeom>
            <a:solidFill>
              <a:srgbClr val="99CCFF">
                <a:alpha val="45882"/>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smtClean="0"/>
                <a:t>ギリシャ</a:t>
              </a:r>
              <a:endParaRPr kumimoji="1" lang="en-US" altLang="ja-JP" sz="2000" dirty="0" smtClean="0"/>
            </a:p>
            <a:p>
              <a:pPr algn="ctr"/>
              <a:r>
                <a:rPr lang="ja-JP" altLang="en-US" sz="2000" dirty="0">
                  <a:solidFill>
                    <a:schemeClr val="tx1"/>
                  </a:solidFill>
                </a:rPr>
                <a:t>ドラクマ銀貨</a:t>
              </a:r>
              <a:r>
                <a:rPr lang="en-US" altLang="ja-JP" sz="2000" dirty="0">
                  <a:solidFill>
                    <a:schemeClr val="tx1"/>
                  </a:solidFill>
                </a:rPr>
                <a:t>3.4g</a:t>
              </a:r>
              <a:endParaRPr lang="ja-JP" altLang="en-US" sz="2000" dirty="0">
                <a:solidFill>
                  <a:schemeClr val="tx1"/>
                </a:solidFill>
              </a:endParaRPr>
            </a:p>
            <a:p>
              <a:pPr algn="ctr"/>
              <a:r>
                <a:rPr kumimoji="1" lang="ja-JP" altLang="en-US" sz="2400" dirty="0" smtClean="0"/>
                <a:t>Ａｕ</a:t>
              </a:r>
              <a:r>
                <a:rPr kumimoji="1" lang="ja-JP" altLang="en-US" sz="2400" dirty="0" smtClean="0"/>
                <a:t>：Ａｇ＝</a:t>
              </a:r>
              <a:r>
                <a:rPr kumimoji="1" lang="en-US" altLang="ja-JP" sz="2400" dirty="0" smtClean="0"/>
                <a:t>1</a:t>
              </a:r>
              <a:r>
                <a:rPr kumimoji="1" lang="ja-JP" altLang="en-US" sz="2400" dirty="0" smtClean="0"/>
                <a:t>：</a:t>
              </a:r>
              <a:r>
                <a:rPr lang="en-US" altLang="ja-JP" sz="2400" dirty="0"/>
                <a:t>14</a:t>
              </a:r>
              <a:endParaRPr kumimoji="1" lang="ja-JP" altLang="en-US" sz="2400" dirty="0"/>
            </a:p>
          </p:txBody>
        </p:sp>
        <p:sp>
          <p:nvSpPr>
            <p:cNvPr id="10" name="角丸四角形 9"/>
            <p:cNvSpPr/>
            <p:nvPr/>
          </p:nvSpPr>
          <p:spPr>
            <a:xfrm>
              <a:off x="239128" y="4342924"/>
              <a:ext cx="1944216" cy="1368152"/>
            </a:xfrm>
            <a:prstGeom prst="roundRect">
              <a:avLst/>
            </a:prstGeom>
            <a:solidFill>
              <a:srgbClr val="FF0066">
                <a:alpha val="34902"/>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000" dirty="0" smtClean="0"/>
                <a:t>アメリカ</a:t>
              </a:r>
              <a:endParaRPr kumimoji="1" lang="en-US" altLang="ja-JP" sz="2000" dirty="0" smtClean="0"/>
            </a:p>
            <a:p>
              <a:pPr algn="ctr"/>
              <a:r>
                <a:rPr kumimoji="1" lang="ja-JP" altLang="en-US" sz="2000" dirty="0" smtClean="0"/>
                <a:t>Ａｕ：Ａｇ＝</a:t>
              </a:r>
              <a:r>
                <a:rPr kumimoji="1" lang="en-US" altLang="ja-JP" sz="2000" dirty="0" smtClean="0"/>
                <a:t>1</a:t>
              </a:r>
              <a:r>
                <a:rPr kumimoji="1" lang="ja-JP" altLang="en-US" sz="2000" dirty="0" smtClean="0"/>
                <a:t>：</a:t>
              </a:r>
              <a:r>
                <a:rPr lang="en-US" altLang="ja-JP" sz="2000" dirty="0" smtClean="0"/>
                <a:t>15</a:t>
              </a:r>
            </a:p>
            <a:p>
              <a:pPr algn="ctr"/>
              <a:r>
                <a:rPr kumimoji="1" lang="ja-JP" altLang="en-US" dirty="0"/>
                <a:t>ニュ－</a:t>
              </a:r>
              <a:r>
                <a:rPr kumimoji="1" lang="ja-JP" altLang="en-US" dirty="0" smtClean="0"/>
                <a:t>トン比価</a:t>
              </a:r>
              <a:endParaRPr kumimoji="1" lang="ja-JP" altLang="en-US" dirty="0"/>
            </a:p>
          </p:txBody>
        </p:sp>
        <p:sp>
          <p:nvSpPr>
            <p:cNvPr id="11" name="角丸四角形 10"/>
            <p:cNvSpPr/>
            <p:nvPr/>
          </p:nvSpPr>
          <p:spPr>
            <a:xfrm>
              <a:off x="3037957" y="4387970"/>
              <a:ext cx="2158270" cy="1368152"/>
            </a:xfrm>
            <a:prstGeom prst="roundRect">
              <a:avLst/>
            </a:prstGeom>
            <a:solidFill>
              <a:srgbClr val="99FF99">
                <a:alpha val="45882"/>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en-US" altLang="ja-JP" sz="2000" dirty="0" smtClean="0"/>
            </a:p>
            <a:p>
              <a:pPr algn="ctr"/>
              <a:r>
                <a:rPr kumimoji="1" lang="ja-JP" altLang="en-US" sz="2000" dirty="0" smtClean="0"/>
                <a:t>日本</a:t>
              </a:r>
              <a:endParaRPr kumimoji="1" lang="en-US" altLang="ja-JP" sz="2000" dirty="0" smtClean="0"/>
            </a:p>
            <a:p>
              <a:pPr algn="ctr"/>
              <a:r>
                <a:rPr kumimoji="1" lang="ja-JP" altLang="en-US" sz="2000" dirty="0" smtClean="0"/>
                <a:t>Ａｕ：Ａｇ＝</a:t>
              </a:r>
              <a:r>
                <a:rPr kumimoji="1" lang="en-US" altLang="ja-JP" sz="2000" dirty="0" smtClean="0"/>
                <a:t>1</a:t>
              </a:r>
              <a:r>
                <a:rPr kumimoji="1" lang="ja-JP" altLang="en-US" sz="2000" dirty="0" smtClean="0"/>
                <a:t>：</a:t>
              </a:r>
              <a:r>
                <a:rPr lang="en-US" altLang="ja-JP" sz="2000" dirty="0" smtClean="0"/>
                <a:t>5</a:t>
              </a:r>
            </a:p>
            <a:p>
              <a:pPr algn="ctr"/>
              <a:r>
                <a:rPr kumimoji="1" lang="ja-JP" altLang="en-US" sz="1000" dirty="0" smtClean="0"/>
                <a:t>　</a:t>
              </a:r>
              <a:endParaRPr kumimoji="1" lang="en-US" altLang="ja-JP" sz="1000" dirty="0" smtClean="0"/>
            </a:p>
            <a:p>
              <a:pPr algn="ctr"/>
              <a:r>
                <a:rPr kumimoji="1" lang="ja-JP" altLang="en-US" sz="2000" dirty="0" smtClean="0"/>
                <a:t>（</a:t>
              </a:r>
              <a:r>
                <a:rPr lang="ja-JP" altLang="en-US" sz="2000" dirty="0"/>
                <a:t>Ａｕ：Ａｇ＝</a:t>
              </a:r>
              <a:r>
                <a:rPr lang="en-US" altLang="ja-JP" sz="2000" dirty="0"/>
                <a:t>1</a:t>
              </a:r>
              <a:r>
                <a:rPr lang="ja-JP" altLang="en-US" sz="2000" dirty="0" smtClean="0"/>
                <a:t>：</a:t>
              </a:r>
              <a:r>
                <a:rPr lang="en-US" altLang="ja-JP" sz="2000" dirty="0" smtClean="0"/>
                <a:t>75</a:t>
              </a:r>
              <a:r>
                <a:rPr lang="ja-JP" altLang="en-US" sz="2000" dirty="0" smtClean="0"/>
                <a:t>）</a:t>
              </a:r>
              <a:endParaRPr lang="en-US" altLang="ja-JP" sz="2000" dirty="0"/>
            </a:p>
            <a:p>
              <a:pPr algn="ctr"/>
              <a:endParaRPr kumimoji="1" lang="ja-JP" altLang="en-US" sz="2000" dirty="0"/>
            </a:p>
          </p:txBody>
        </p:sp>
        <p:sp>
          <p:nvSpPr>
            <p:cNvPr id="6" name="下矢印 5"/>
            <p:cNvSpPr/>
            <p:nvPr/>
          </p:nvSpPr>
          <p:spPr>
            <a:xfrm rot="7782486">
              <a:off x="6119073" y="3961282"/>
              <a:ext cx="388602" cy="953428"/>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rot="7782486">
              <a:off x="3152929" y="2452969"/>
              <a:ext cx="532742" cy="953428"/>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3"/>
            <p:cNvSpPr/>
            <p:nvPr/>
          </p:nvSpPr>
          <p:spPr>
            <a:xfrm rot="18700944">
              <a:off x="6609947" y="3553282"/>
              <a:ext cx="388602" cy="953428"/>
            </a:xfrm>
            <a:prstGeom prst="downArrow">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下矢印 14"/>
            <p:cNvSpPr/>
            <p:nvPr/>
          </p:nvSpPr>
          <p:spPr>
            <a:xfrm rot="18700944">
              <a:off x="3788313" y="1841047"/>
              <a:ext cx="552486" cy="953428"/>
            </a:xfrm>
            <a:prstGeom prst="down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3794526" y="2110901"/>
              <a:ext cx="540060" cy="369332"/>
            </a:xfrm>
            <a:prstGeom prst="rect">
              <a:avLst/>
            </a:prstGeom>
            <a:noFill/>
          </p:spPr>
          <p:txBody>
            <a:bodyPr wrap="square" rtlCol="0">
              <a:spAutoFit/>
            </a:bodyPr>
            <a:lstStyle/>
            <a:p>
              <a:r>
                <a:rPr kumimoji="1" lang="ja-JP" altLang="en-US" dirty="0" smtClean="0"/>
                <a:t>Ａｇ</a:t>
              </a:r>
              <a:endParaRPr kumimoji="1" lang="ja-JP" altLang="en-US" dirty="0"/>
            </a:p>
          </p:txBody>
        </p:sp>
        <p:sp>
          <p:nvSpPr>
            <p:cNvPr id="18" name="テキスト ボックス 17"/>
            <p:cNvSpPr txBox="1"/>
            <p:nvPr/>
          </p:nvSpPr>
          <p:spPr>
            <a:xfrm>
              <a:off x="6534218" y="3776449"/>
              <a:ext cx="540060" cy="369332"/>
            </a:xfrm>
            <a:prstGeom prst="rect">
              <a:avLst/>
            </a:prstGeom>
            <a:noFill/>
          </p:spPr>
          <p:txBody>
            <a:bodyPr wrap="square" rtlCol="0">
              <a:spAutoFit/>
            </a:bodyPr>
            <a:lstStyle/>
            <a:p>
              <a:r>
                <a:rPr kumimoji="1" lang="ja-JP" altLang="en-US" dirty="0" smtClean="0"/>
                <a:t>Ａｇ</a:t>
              </a:r>
              <a:endParaRPr kumimoji="1" lang="ja-JP" altLang="en-US" dirty="0"/>
            </a:p>
          </p:txBody>
        </p:sp>
        <p:sp>
          <p:nvSpPr>
            <p:cNvPr id="20" name="テキスト ボックス 19"/>
            <p:cNvSpPr txBox="1"/>
            <p:nvPr/>
          </p:nvSpPr>
          <p:spPr>
            <a:xfrm>
              <a:off x="3254466" y="2786622"/>
              <a:ext cx="540060" cy="369332"/>
            </a:xfrm>
            <a:prstGeom prst="rect">
              <a:avLst/>
            </a:prstGeom>
            <a:noFill/>
          </p:spPr>
          <p:txBody>
            <a:bodyPr wrap="square" rtlCol="0">
              <a:spAutoFit/>
            </a:bodyPr>
            <a:lstStyle/>
            <a:p>
              <a:r>
                <a:rPr kumimoji="1" lang="ja-JP" altLang="en-US" dirty="0" smtClean="0"/>
                <a:t>Ａ</a:t>
              </a:r>
              <a:r>
                <a:rPr kumimoji="1" lang="en-US" altLang="ja-JP" dirty="0" smtClean="0"/>
                <a:t>u</a:t>
              </a:r>
              <a:endParaRPr kumimoji="1" lang="ja-JP" altLang="en-US" dirty="0"/>
            </a:p>
          </p:txBody>
        </p:sp>
        <p:sp>
          <p:nvSpPr>
            <p:cNvPr id="21" name="テキスト ボックス 20"/>
            <p:cNvSpPr txBox="1"/>
            <p:nvPr/>
          </p:nvSpPr>
          <p:spPr>
            <a:xfrm>
              <a:off x="6131042" y="4307458"/>
              <a:ext cx="540060" cy="369332"/>
            </a:xfrm>
            <a:prstGeom prst="rect">
              <a:avLst/>
            </a:prstGeom>
            <a:noFill/>
          </p:spPr>
          <p:txBody>
            <a:bodyPr wrap="square" rtlCol="0">
              <a:spAutoFit/>
            </a:bodyPr>
            <a:lstStyle/>
            <a:p>
              <a:r>
                <a:rPr kumimoji="1" lang="ja-JP" altLang="en-US" dirty="0" smtClean="0"/>
                <a:t>Ａ</a:t>
              </a:r>
              <a:r>
                <a:rPr kumimoji="1" lang="en-US" altLang="ja-JP" dirty="0" smtClean="0"/>
                <a:t>u</a:t>
              </a:r>
              <a:endParaRPr kumimoji="1" lang="ja-JP" altLang="en-US" dirty="0"/>
            </a:p>
          </p:txBody>
        </p:sp>
        <p:sp>
          <p:nvSpPr>
            <p:cNvPr id="23" name="下矢印 22"/>
            <p:cNvSpPr/>
            <p:nvPr/>
          </p:nvSpPr>
          <p:spPr>
            <a:xfrm rot="5400000">
              <a:off x="2415481" y="4745392"/>
              <a:ext cx="388602" cy="953428"/>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2496216" y="5054994"/>
              <a:ext cx="540060" cy="369332"/>
            </a:xfrm>
            <a:prstGeom prst="rect">
              <a:avLst/>
            </a:prstGeom>
            <a:noFill/>
          </p:spPr>
          <p:txBody>
            <a:bodyPr wrap="square" rtlCol="0">
              <a:spAutoFit/>
            </a:bodyPr>
            <a:lstStyle/>
            <a:p>
              <a:r>
                <a:rPr kumimoji="1" lang="ja-JP" altLang="en-US" dirty="0" smtClean="0"/>
                <a:t>Ａ</a:t>
              </a:r>
              <a:r>
                <a:rPr kumimoji="1" lang="en-US" altLang="ja-JP" dirty="0" smtClean="0"/>
                <a:t>u</a:t>
              </a:r>
              <a:endParaRPr kumimoji="1" lang="ja-JP" altLang="en-US" dirty="0"/>
            </a:p>
          </p:txBody>
        </p:sp>
        <p:sp>
          <p:nvSpPr>
            <p:cNvPr id="24" name="下矢印 23"/>
            <p:cNvSpPr/>
            <p:nvPr/>
          </p:nvSpPr>
          <p:spPr>
            <a:xfrm rot="16200000">
              <a:off x="2464669" y="4355985"/>
              <a:ext cx="388602" cy="953428"/>
            </a:xfrm>
            <a:prstGeom prst="down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2342321" y="4658473"/>
              <a:ext cx="540060" cy="369332"/>
            </a:xfrm>
            <a:prstGeom prst="rect">
              <a:avLst/>
            </a:prstGeom>
            <a:noFill/>
          </p:spPr>
          <p:txBody>
            <a:bodyPr wrap="square" rtlCol="0">
              <a:spAutoFit/>
            </a:bodyPr>
            <a:lstStyle/>
            <a:p>
              <a:r>
                <a:rPr kumimoji="1" lang="ja-JP" altLang="en-US" dirty="0" smtClean="0"/>
                <a:t>Ａｇ</a:t>
              </a:r>
              <a:endParaRPr kumimoji="1" lang="ja-JP" altLang="en-US" dirty="0"/>
            </a:p>
          </p:txBody>
        </p:sp>
        <p:sp>
          <p:nvSpPr>
            <p:cNvPr id="12" name="テキスト ボックス 11"/>
            <p:cNvSpPr txBox="1"/>
            <p:nvPr/>
          </p:nvSpPr>
          <p:spPr>
            <a:xfrm>
              <a:off x="251520" y="2684190"/>
              <a:ext cx="3002946" cy="923330"/>
            </a:xfrm>
            <a:prstGeom prst="rect">
              <a:avLst/>
            </a:prstGeom>
            <a:solidFill>
              <a:srgbClr val="95B3D7">
                <a:alpha val="45098"/>
              </a:srgbClr>
            </a:solidFill>
          </p:spPr>
          <p:txBody>
            <a:bodyPr wrap="square" rtlCol="0">
              <a:spAutoFit/>
            </a:bodyPr>
            <a:lstStyle/>
            <a:p>
              <a:r>
                <a:rPr kumimoji="1" lang="ja-JP" altLang="en-US" dirty="0" smtClean="0"/>
                <a:t>ラウレイオン銀山（</a:t>
              </a:r>
              <a:r>
                <a:rPr kumimoji="1" lang="en-US" altLang="ja-JP" dirty="0" smtClean="0"/>
                <a:t>-550</a:t>
              </a:r>
              <a:r>
                <a:rPr kumimoji="1" lang="ja-JP" altLang="en-US" dirty="0" smtClean="0"/>
                <a:t>年）</a:t>
              </a:r>
              <a:endParaRPr kumimoji="1" lang="en-US" altLang="ja-JP" dirty="0" smtClean="0"/>
            </a:p>
            <a:p>
              <a:r>
                <a:rPr lang="ja-JP" altLang="en-US" dirty="0" smtClean="0"/>
                <a:t>マロネイヤ銀山（</a:t>
              </a:r>
              <a:r>
                <a:rPr lang="en-US" altLang="ja-JP" dirty="0" smtClean="0"/>
                <a:t>-483</a:t>
              </a:r>
              <a:r>
                <a:rPr lang="ja-JP" altLang="en-US" dirty="0" smtClean="0"/>
                <a:t>年）</a:t>
              </a:r>
              <a:endParaRPr lang="en-US" altLang="ja-JP" dirty="0" smtClean="0"/>
            </a:p>
            <a:p>
              <a:r>
                <a:rPr kumimoji="1" lang="ja-JP" altLang="en-US" dirty="0" smtClean="0"/>
                <a:t>サラミス海戦で勝利（</a:t>
              </a:r>
              <a:r>
                <a:rPr lang="en-US" altLang="ja-JP" dirty="0" smtClean="0"/>
                <a:t>-</a:t>
              </a:r>
              <a:r>
                <a:rPr lang="en-US" altLang="ja-JP" dirty="0"/>
                <a:t>480</a:t>
              </a:r>
              <a:r>
                <a:rPr lang="ja-JP" altLang="en-US" dirty="0" smtClean="0"/>
                <a:t>年）</a:t>
              </a:r>
              <a:endParaRPr kumimoji="1" lang="ja-JP" altLang="en-US" dirty="0"/>
            </a:p>
          </p:txBody>
        </p:sp>
        <p:pic>
          <p:nvPicPr>
            <p:cNvPr id="2560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079700"/>
              <a:ext cx="1537959" cy="155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テキスト ボックス 15"/>
            <p:cNvSpPr txBox="1"/>
            <p:nvPr/>
          </p:nvSpPr>
          <p:spPr>
            <a:xfrm>
              <a:off x="2133068" y="3632699"/>
              <a:ext cx="1589273" cy="369332"/>
            </a:xfrm>
            <a:prstGeom prst="rect">
              <a:avLst/>
            </a:prstGeom>
            <a:solidFill>
              <a:srgbClr val="FF99CC">
                <a:alpha val="52157"/>
              </a:srgbClr>
            </a:solidFill>
          </p:spPr>
          <p:txBody>
            <a:bodyPr wrap="square" rtlCol="0">
              <a:spAutoFit/>
            </a:bodyPr>
            <a:lstStyle/>
            <a:p>
              <a:r>
                <a:rPr kumimoji="1" lang="ja-JP" altLang="en-US" dirty="0" smtClean="0"/>
                <a:t>ペルシャ戦争</a:t>
              </a:r>
              <a:endParaRPr kumimoji="1" lang="ja-JP" altLang="en-US" dirty="0"/>
            </a:p>
          </p:txBody>
        </p:sp>
        <p:pic>
          <p:nvPicPr>
            <p:cNvPr id="2560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50502"/>
            <a:stretch/>
          </p:blipFill>
          <p:spPr bwMode="auto">
            <a:xfrm>
              <a:off x="131078" y="1067488"/>
              <a:ext cx="1398546" cy="141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テキスト ボックス 26"/>
            <p:cNvSpPr txBox="1"/>
            <p:nvPr/>
          </p:nvSpPr>
          <p:spPr>
            <a:xfrm>
              <a:off x="6953698" y="2513302"/>
              <a:ext cx="1722757" cy="1200329"/>
            </a:xfrm>
            <a:prstGeom prst="rect">
              <a:avLst/>
            </a:prstGeom>
            <a:solidFill>
              <a:srgbClr val="00B050">
                <a:alpha val="38824"/>
              </a:srgbClr>
            </a:solidFill>
          </p:spPr>
          <p:txBody>
            <a:bodyPr wrap="square" rtlCol="0">
              <a:spAutoFit/>
            </a:bodyPr>
            <a:lstStyle/>
            <a:p>
              <a:r>
                <a:rPr kumimoji="1" lang="ja-JP" altLang="en-US" dirty="0" smtClean="0"/>
                <a:t>リディア王国</a:t>
              </a:r>
              <a:endParaRPr kumimoji="1" lang="en-US" altLang="ja-JP" dirty="0" smtClean="0"/>
            </a:p>
            <a:p>
              <a:r>
                <a:rPr lang="ja-JP" altLang="en-US" dirty="0" smtClean="0"/>
                <a:t>エレクトロン貨</a:t>
              </a:r>
              <a:endParaRPr lang="en-US" altLang="ja-JP" dirty="0" smtClean="0"/>
            </a:p>
            <a:p>
              <a:r>
                <a:rPr lang="ja-JP" altLang="en-US" dirty="0" smtClean="0"/>
                <a:t>（</a:t>
              </a:r>
              <a:r>
                <a:rPr lang="en-US" altLang="ja-JP" dirty="0"/>
                <a:t>-</a:t>
              </a:r>
              <a:r>
                <a:rPr lang="en-US" altLang="ja-JP" dirty="0" smtClean="0"/>
                <a:t>670</a:t>
              </a:r>
              <a:r>
                <a:rPr lang="ja-JP" altLang="en-US" dirty="0"/>
                <a:t>年</a:t>
              </a:r>
              <a:r>
                <a:rPr lang="ja-JP" altLang="en-US" dirty="0" smtClean="0"/>
                <a:t>）トルコ</a:t>
              </a:r>
              <a:endParaRPr lang="en-US" altLang="ja-JP" dirty="0" smtClean="0"/>
            </a:p>
            <a:p>
              <a:r>
                <a:rPr lang="en-US" altLang="ja-JP" dirty="0" err="1" smtClean="0"/>
                <a:t>AuAg</a:t>
              </a:r>
              <a:r>
                <a:rPr lang="ja-JP" altLang="en-US" dirty="0" smtClean="0"/>
                <a:t>合金</a:t>
              </a:r>
              <a:r>
                <a:rPr lang="en-US" altLang="ja-JP" dirty="0" smtClean="0"/>
                <a:t>5</a:t>
              </a:r>
              <a:r>
                <a:rPr lang="ja-JP" altLang="en-US" dirty="0" smtClean="0"/>
                <a:t>ｇ</a:t>
              </a:r>
              <a:endParaRPr kumimoji="1" lang="ja-JP" altLang="en-US" dirty="0"/>
            </a:p>
          </p:txBody>
        </p:sp>
        <p:pic>
          <p:nvPicPr>
            <p:cNvPr id="2560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b="4343"/>
            <a:stretch/>
          </p:blipFill>
          <p:spPr bwMode="auto">
            <a:xfrm>
              <a:off x="6893100" y="1097939"/>
              <a:ext cx="1873806" cy="144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テキスト ボックス 28"/>
            <p:cNvSpPr txBox="1"/>
            <p:nvPr/>
          </p:nvSpPr>
          <p:spPr>
            <a:xfrm>
              <a:off x="2342321" y="1097939"/>
              <a:ext cx="1389901" cy="369332"/>
            </a:xfrm>
            <a:prstGeom prst="rect">
              <a:avLst/>
            </a:prstGeom>
            <a:solidFill>
              <a:srgbClr val="FCD5B5">
                <a:alpha val="40000"/>
              </a:srgbClr>
            </a:solidFill>
          </p:spPr>
          <p:txBody>
            <a:bodyPr wrap="square" rtlCol="0">
              <a:spAutoFit/>
            </a:bodyPr>
            <a:lstStyle/>
            <a:p>
              <a:r>
                <a:rPr kumimoji="1" lang="ja-JP" altLang="en-US" dirty="0" smtClean="0">
                  <a:solidFill>
                    <a:srgbClr val="00B050"/>
                  </a:solidFill>
                </a:rPr>
                <a:t>マケドニア</a:t>
              </a:r>
              <a:endParaRPr kumimoji="1" lang="ja-JP" altLang="en-US" dirty="0">
                <a:solidFill>
                  <a:srgbClr val="00B050"/>
                </a:solidFill>
              </a:endParaRPr>
            </a:p>
          </p:txBody>
        </p:sp>
        <p:sp>
          <p:nvSpPr>
            <p:cNvPr id="30" name="テキスト ボックス 29"/>
            <p:cNvSpPr txBox="1"/>
            <p:nvPr/>
          </p:nvSpPr>
          <p:spPr>
            <a:xfrm>
              <a:off x="248341" y="3636471"/>
              <a:ext cx="1803379" cy="584775"/>
            </a:xfrm>
            <a:prstGeom prst="rect">
              <a:avLst/>
            </a:prstGeom>
            <a:solidFill>
              <a:srgbClr val="99CCFF">
                <a:alpha val="76078"/>
              </a:srgbClr>
            </a:solidFill>
          </p:spPr>
          <p:txBody>
            <a:bodyPr wrap="square" rtlCol="0">
              <a:spAutoFit/>
            </a:bodyPr>
            <a:lstStyle/>
            <a:p>
              <a:r>
                <a:rPr kumimoji="1" lang="ja-JP" altLang="en-US" sz="1600" dirty="0" smtClean="0"/>
                <a:t>→　貧民層による　　</a:t>
              </a:r>
              <a:endParaRPr kumimoji="1" lang="en-US" altLang="ja-JP" sz="1600" dirty="0" smtClean="0"/>
            </a:p>
            <a:p>
              <a:r>
                <a:rPr lang="ja-JP" altLang="en-US" sz="1600" dirty="0"/>
                <a:t>　</a:t>
              </a:r>
              <a:r>
                <a:rPr lang="ja-JP" altLang="en-US" sz="1600" dirty="0" smtClean="0"/>
                <a:t>　　</a:t>
              </a:r>
              <a:r>
                <a:rPr kumimoji="1" lang="ja-JP" altLang="en-US" sz="1600" dirty="0" smtClean="0"/>
                <a:t>民主政治</a:t>
              </a:r>
              <a:endParaRPr kumimoji="1" lang="ja-JP" altLang="en-US" sz="1600" dirty="0"/>
            </a:p>
          </p:txBody>
        </p:sp>
        <p:sp>
          <p:nvSpPr>
            <p:cNvPr id="31" name="テキスト ボックス 30"/>
            <p:cNvSpPr txBox="1"/>
            <p:nvPr/>
          </p:nvSpPr>
          <p:spPr>
            <a:xfrm>
              <a:off x="2954864" y="4374964"/>
              <a:ext cx="928871" cy="369332"/>
            </a:xfrm>
            <a:prstGeom prst="rect">
              <a:avLst/>
            </a:prstGeom>
            <a:noFill/>
          </p:spPr>
          <p:txBody>
            <a:bodyPr wrap="square" rtlCol="0">
              <a:spAutoFit/>
            </a:bodyPr>
            <a:lstStyle/>
            <a:p>
              <a:r>
                <a:rPr kumimoji="1" lang="en-US" altLang="ja-JP" dirty="0" smtClean="0"/>
                <a:t>1858</a:t>
              </a:r>
              <a:r>
                <a:rPr kumimoji="1" lang="ja-JP" altLang="en-US" dirty="0" smtClean="0"/>
                <a:t>年</a:t>
              </a:r>
              <a:endParaRPr kumimoji="1" lang="ja-JP" altLang="en-US" dirty="0"/>
            </a:p>
          </p:txBody>
        </p:sp>
        <p:sp>
          <p:nvSpPr>
            <p:cNvPr id="19" name="円/楕円 18"/>
            <p:cNvSpPr/>
            <p:nvPr/>
          </p:nvSpPr>
          <p:spPr>
            <a:xfrm>
              <a:off x="5652120" y="4005063"/>
              <a:ext cx="72000" cy="72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5241328" y="4030365"/>
              <a:ext cx="914714" cy="230832"/>
            </a:xfrm>
            <a:prstGeom prst="rect">
              <a:avLst/>
            </a:prstGeom>
            <a:noFill/>
          </p:spPr>
          <p:txBody>
            <a:bodyPr wrap="square" rtlCol="0">
              <a:spAutoFit/>
            </a:bodyPr>
            <a:lstStyle/>
            <a:p>
              <a:r>
                <a:rPr kumimoji="1" lang="ja-JP" altLang="en-US" sz="900" dirty="0" smtClean="0">
                  <a:solidFill>
                    <a:srgbClr val="FF0000"/>
                  </a:solidFill>
                </a:rPr>
                <a:t>ペルセポリス</a:t>
              </a:r>
              <a:endParaRPr kumimoji="1" lang="ja-JP" altLang="en-US" sz="900" dirty="0">
                <a:solidFill>
                  <a:srgbClr val="FF0000"/>
                </a:solidFill>
              </a:endParaRPr>
            </a:p>
          </p:txBody>
        </p:sp>
      </p:grpSp>
    </p:spTree>
    <p:extLst>
      <p:ext uri="{BB962C8B-B14F-4D97-AF65-F5344CB8AC3E}">
        <p14:creationId xmlns:p14="http://schemas.microsoft.com/office/powerpoint/2010/main" val="24440794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560549" y="158971"/>
            <a:ext cx="5904656" cy="584775"/>
          </a:xfrm>
          <a:prstGeom prst="rect">
            <a:avLst/>
          </a:prstGeom>
          <a:noFill/>
        </p:spPr>
        <p:txBody>
          <a:bodyPr wrap="square" rtlCol="0">
            <a:spAutoFit/>
          </a:bodyPr>
          <a:lstStyle/>
          <a:p>
            <a:r>
              <a:rPr kumimoji="1" lang="ja-JP" altLang="en-US" sz="3200" dirty="0" smtClean="0"/>
              <a:t>サラミスの海戦で活躍した軍船</a:t>
            </a:r>
            <a:endParaRPr kumimoji="1" lang="ja-JP" altLang="en-US" sz="3200" dirty="0"/>
          </a:p>
        </p:txBody>
      </p:sp>
      <p:cxnSp>
        <p:nvCxnSpPr>
          <p:cNvPr id="14" name="直線コネクタ 13"/>
          <p:cNvCxnSpPr/>
          <p:nvPr/>
        </p:nvCxnSpPr>
        <p:spPr>
          <a:xfrm flipV="1">
            <a:off x="0" y="908720"/>
            <a:ext cx="9144000" cy="36000"/>
          </a:xfrm>
          <a:prstGeom prst="line">
            <a:avLst/>
          </a:prstGeom>
          <a:ln w="28575">
            <a:solidFill>
              <a:srgbClr val="1903BF"/>
            </a:solidFill>
          </a:ln>
        </p:spPr>
        <p:style>
          <a:lnRef idx="1">
            <a:schemeClr val="accent1"/>
          </a:lnRef>
          <a:fillRef idx="0">
            <a:schemeClr val="accent1"/>
          </a:fillRef>
          <a:effectRef idx="0">
            <a:schemeClr val="accent1"/>
          </a:effectRef>
          <a:fontRef idx="minor">
            <a:schemeClr val="tx1"/>
          </a:fontRef>
        </p:style>
      </p:cxnSp>
      <p:grpSp>
        <p:nvGrpSpPr>
          <p:cNvPr id="17" name="グループ化 16"/>
          <p:cNvGrpSpPr/>
          <p:nvPr/>
        </p:nvGrpSpPr>
        <p:grpSpPr>
          <a:xfrm>
            <a:off x="107504" y="1034285"/>
            <a:ext cx="8747220" cy="5683276"/>
            <a:chOff x="107504" y="1034285"/>
            <a:chExt cx="8747220" cy="5683276"/>
          </a:xfrm>
        </p:grpSpPr>
        <p:sp>
          <p:nvSpPr>
            <p:cNvPr id="6" name="正方形/長方形 5"/>
            <p:cNvSpPr/>
            <p:nvPr/>
          </p:nvSpPr>
          <p:spPr>
            <a:xfrm>
              <a:off x="934215" y="5038164"/>
              <a:ext cx="3518992" cy="369332"/>
            </a:xfrm>
            <a:prstGeom prst="rect">
              <a:avLst/>
            </a:prstGeom>
          </p:spPr>
          <p:txBody>
            <a:bodyPr wrap="square">
              <a:spAutoFit/>
            </a:bodyPr>
            <a:lstStyle/>
            <a:p>
              <a:pPr lvl="0"/>
              <a:r>
                <a:rPr lang="ja-JP" altLang="en-US" dirty="0">
                  <a:solidFill>
                    <a:prstClr val="black"/>
                  </a:solidFill>
                </a:rPr>
                <a:t>ギリシア連合艦隊の主力艦艇</a:t>
              </a:r>
              <a:endParaRPr lang="ja-JP" altLang="en-US" dirty="0">
                <a:solidFill>
                  <a:prstClr val="black"/>
                </a:solidFill>
              </a:endParaRPr>
            </a:p>
          </p:txBody>
        </p:sp>
        <p:pic>
          <p:nvPicPr>
            <p:cNvPr id="17413"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546"/>
            <a:stretch/>
          </p:blipFill>
          <p:spPr bwMode="auto">
            <a:xfrm>
              <a:off x="5481048" y="1034285"/>
              <a:ext cx="3373676" cy="2322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84094"/>
              <a:ext cx="5112568" cy="3946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422732" y="5517232"/>
              <a:ext cx="8000992" cy="1200329"/>
            </a:xfrm>
            <a:prstGeom prst="rect">
              <a:avLst/>
            </a:prstGeom>
          </p:spPr>
          <p:txBody>
            <a:bodyPr wrap="square">
              <a:spAutoFit/>
            </a:bodyPr>
            <a:lstStyle/>
            <a:p>
              <a:r>
                <a:rPr lang="ja-JP" altLang="en-US" dirty="0" smtClean="0"/>
                <a:t>・</a:t>
              </a:r>
              <a:r>
                <a:rPr lang="ja-JP" altLang="en-US" dirty="0"/>
                <a:t>アテナイの将軍</a:t>
              </a:r>
              <a:r>
                <a:rPr lang="ja-JP" altLang="en-US" dirty="0" smtClean="0"/>
                <a:t>アリステイデス</a:t>
              </a:r>
              <a:r>
                <a:rPr lang="ja-JP" altLang="en-US" dirty="0"/>
                <a:t>と</a:t>
              </a:r>
              <a:r>
                <a:rPr lang="ja-JP" altLang="en-US" dirty="0" smtClean="0"/>
                <a:t>ペルシャのクセルクセス</a:t>
              </a:r>
              <a:r>
                <a:rPr lang="en-US" altLang="ja-JP" dirty="0"/>
                <a:t>1</a:t>
              </a:r>
              <a:r>
                <a:rPr lang="ja-JP" altLang="en-US" dirty="0" smtClean="0"/>
                <a:t>世の戦い</a:t>
              </a:r>
              <a:endParaRPr lang="ja-JP" altLang="en-US" dirty="0"/>
            </a:p>
            <a:p>
              <a:r>
                <a:rPr lang="ja-JP" altLang="en-US" dirty="0" smtClean="0"/>
                <a:t>・ギリシア艦隊</a:t>
              </a:r>
              <a:r>
                <a:rPr lang="en-US" altLang="ja-JP" dirty="0" smtClean="0"/>
                <a:t>380</a:t>
              </a:r>
              <a:r>
                <a:rPr lang="ja-JP" altLang="en-US" dirty="0" smtClean="0"/>
                <a:t>隻（アテナイ</a:t>
              </a:r>
              <a:r>
                <a:rPr lang="en-US" altLang="ja-JP" dirty="0" smtClean="0"/>
                <a:t>180</a:t>
              </a:r>
              <a:r>
                <a:rPr lang="ja-JP" altLang="en-US" dirty="0" smtClean="0"/>
                <a:t>隻）、ペルシャ艦隊</a:t>
              </a:r>
              <a:r>
                <a:rPr lang="en-US" altLang="ja-JP" dirty="0" smtClean="0"/>
                <a:t>680</a:t>
              </a:r>
              <a:r>
                <a:rPr lang="ja-JP" altLang="en-US" dirty="0" smtClean="0"/>
                <a:t>隻</a:t>
              </a:r>
              <a:endParaRPr lang="en-US" altLang="ja-JP" dirty="0" smtClean="0"/>
            </a:p>
            <a:p>
              <a:r>
                <a:rPr lang="ja-JP" altLang="en-US" dirty="0" smtClean="0"/>
                <a:t>・漕手</a:t>
              </a:r>
              <a:r>
                <a:rPr lang="en-US" altLang="ja-JP" dirty="0"/>
                <a:t>170</a:t>
              </a:r>
              <a:r>
                <a:rPr lang="ja-JP" altLang="en-US" dirty="0" smtClean="0"/>
                <a:t>人（無産階級市民）、水夫</a:t>
              </a:r>
              <a:r>
                <a:rPr lang="ja-JP" altLang="en-US" dirty="0"/>
                <a:t>・戦闘員</a:t>
              </a:r>
              <a:r>
                <a:rPr lang="en-US" altLang="ja-JP" dirty="0"/>
                <a:t>30</a:t>
              </a:r>
              <a:r>
                <a:rPr lang="ja-JP" altLang="en-US" dirty="0"/>
                <a:t>人の</a:t>
              </a:r>
              <a:r>
                <a:rPr lang="en-US" altLang="ja-JP" dirty="0"/>
                <a:t>200</a:t>
              </a:r>
              <a:r>
                <a:rPr lang="ja-JP" altLang="en-US" dirty="0"/>
                <a:t>人</a:t>
              </a:r>
              <a:r>
                <a:rPr lang="ja-JP" altLang="en-US" dirty="0" smtClean="0"/>
                <a:t>、最高速度は</a:t>
              </a:r>
              <a:r>
                <a:rPr lang="en-US" altLang="ja-JP" dirty="0" smtClean="0"/>
                <a:t>18km/h</a:t>
              </a:r>
            </a:p>
            <a:p>
              <a:r>
                <a:rPr lang="ja-JP" altLang="en-US" dirty="0"/>
                <a:t>・敵船に衝突</a:t>
              </a:r>
              <a:r>
                <a:rPr lang="ja-JP" altLang="en-US" dirty="0" smtClean="0"/>
                <a:t>して</a:t>
              </a:r>
              <a:r>
                <a:rPr lang="ja-JP" altLang="en-US" dirty="0" smtClean="0">
                  <a:solidFill>
                    <a:srgbClr val="1903BF"/>
                  </a:solidFill>
                </a:rPr>
                <a:t>衝角</a:t>
              </a:r>
              <a:r>
                <a:rPr lang="ja-JP" altLang="en-US" dirty="0" smtClean="0"/>
                <a:t>で船腹</a:t>
              </a:r>
              <a:r>
                <a:rPr lang="ja-JP" altLang="en-US" dirty="0"/>
                <a:t>に穴を穿って浸水</a:t>
              </a:r>
              <a:r>
                <a:rPr lang="ja-JP" altLang="en-US" dirty="0" smtClean="0"/>
                <a:t>させた。地中海は弱風地帯。</a:t>
              </a:r>
              <a:endParaRPr lang="ja-JP" altLang="en-US" dirty="0"/>
            </a:p>
          </p:txBody>
        </p:sp>
        <p:pic>
          <p:nvPicPr>
            <p:cNvPr id="17415"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2667"/>
            <a:stretch/>
          </p:blipFill>
          <p:spPr bwMode="auto">
            <a:xfrm>
              <a:off x="5734896" y="3426877"/>
              <a:ext cx="2716847" cy="175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線矢印コネクタ 8"/>
            <p:cNvCxnSpPr/>
            <p:nvPr/>
          </p:nvCxnSpPr>
          <p:spPr>
            <a:xfrm flipH="1">
              <a:off x="2663788" y="4365784"/>
              <a:ext cx="3069330" cy="35936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5994755" y="5043536"/>
              <a:ext cx="2170851" cy="369332"/>
            </a:xfrm>
            <a:prstGeom prst="rect">
              <a:avLst/>
            </a:prstGeom>
          </p:spPr>
          <p:txBody>
            <a:bodyPr wrap="none">
              <a:spAutoFit/>
            </a:bodyPr>
            <a:lstStyle/>
            <a:p>
              <a:r>
                <a:rPr lang="ja-JP" altLang="en-US" dirty="0" smtClean="0">
                  <a:solidFill>
                    <a:srgbClr val="1903BF"/>
                  </a:solidFill>
                </a:rPr>
                <a:t>青銅製の衝</a:t>
              </a:r>
              <a:r>
                <a:rPr lang="ja-JP" altLang="en-US" dirty="0">
                  <a:solidFill>
                    <a:srgbClr val="1903BF"/>
                  </a:solidFill>
                </a:rPr>
                <a:t>角（</a:t>
              </a:r>
              <a:r>
                <a:rPr lang="en-US" altLang="ja-JP" dirty="0">
                  <a:solidFill>
                    <a:srgbClr val="1903BF"/>
                  </a:solidFill>
                </a:rPr>
                <a:t>ram</a:t>
              </a:r>
              <a:r>
                <a:rPr lang="ja-JP" altLang="en-US" dirty="0">
                  <a:solidFill>
                    <a:srgbClr val="1903BF"/>
                  </a:solidFill>
                </a:rPr>
                <a:t>）</a:t>
              </a:r>
            </a:p>
          </p:txBody>
        </p:sp>
        <p:sp>
          <p:nvSpPr>
            <p:cNvPr id="5" name="正方形/長方形 4"/>
            <p:cNvSpPr/>
            <p:nvPr/>
          </p:nvSpPr>
          <p:spPr>
            <a:xfrm>
              <a:off x="251520" y="1309033"/>
              <a:ext cx="1826141" cy="584775"/>
            </a:xfrm>
            <a:prstGeom prst="rect">
              <a:avLst/>
            </a:prstGeom>
          </p:spPr>
          <p:txBody>
            <a:bodyPr wrap="none">
              <a:spAutoFit/>
            </a:bodyPr>
            <a:lstStyle/>
            <a:p>
              <a:r>
                <a:rPr lang="ja-JP" altLang="en-US" sz="3200" dirty="0">
                  <a:solidFill>
                    <a:prstClr val="black"/>
                  </a:solidFill>
                </a:rPr>
                <a:t>三段櫂船</a:t>
              </a:r>
              <a:endParaRPr lang="ja-JP" altLang="en-US" sz="3200" dirty="0"/>
            </a:p>
          </p:txBody>
        </p:sp>
        <p:sp>
          <p:nvSpPr>
            <p:cNvPr id="16" name="テキスト ボックス 15"/>
            <p:cNvSpPr txBox="1"/>
            <p:nvPr/>
          </p:nvSpPr>
          <p:spPr>
            <a:xfrm>
              <a:off x="5535456" y="3057545"/>
              <a:ext cx="1806905" cy="369332"/>
            </a:xfrm>
            <a:prstGeom prst="rect">
              <a:avLst/>
            </a:prstGeom>
            <a:noFill/>
          </p:spPr>
          <p:txBody>
            <a:bodyPr wrap="none" rtlCol="0">
              <a:spAutoFit/>
            </a:bodyPr>
            <a:lstStyle/>
            <a:p>
              <a:r>
                <a:rPr kumimoji="1" lang="en-US" altLang="ja-JP" dirty="0" smtClean="0"/>
                <a:t>30</a:t>
              </a:r>
              <a:r>
                <a:rPr kumimoji="1" lang="ja-JP" altLang="en-US" dirty="0" smtClean="0"/>
                <a:t>席</a:t>
              </a:r>
              <a:r>
                <a:rPr kumimoji="1" lang="en-US" altLang="ja-JP" dirty="0" smtClean="0"/>
                <a:t>×3</a:t>
              </a:r>
              <a:r>
                <a:rPr kumimoji="1" lang="ja-JP" altLang="en-US" dirty="0" smtClean="0"/>
                <a:t>段</a:t>
              </a:r>
              <a:r>
                <a:rPr kumimoji="1" lang="en-US" altLang="ja-JP" dirty="0" smtClean="0"/>
                <a:t>×2</a:t>
              </a:r>
              <a:r>
                <a:rPr kumimoji="1" lang="ja-JP" altLang="en-US" dirty="0" smtClean="0"/>
                <a:t>舷</a:t>
              </a:r>
              <a:endParaRPr kumimoji="1" lang="ja-JP" altLang="en-US" dirty="0"/>
            </a:p>
          </p:txBody>
        </p:sp>
      </p:grpSp>
    </p:spTree>
    <p:extLst>
      <p:ext uri="{BB962C8B-B14F-4D97-AF65-F5344CB8AC3E}">
        <p14:creationId xmlns:p14="http://schemas.microsoft.com/office/powerpoint/2010/main" val="1605490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80728"/>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899592" y="260648"/>
            <a:ext cx="7128792" cy="523220"/>
          </a:xfrm>
          <a:prstGeom prst="rect">
            <a:avLst/>
          </a:prstGeom>
        </p:spPr>
        <p:txBody>
          <a:bodyPr wrap="square">
            <a:spAutoFit/>
          </a:bodyPr>
          <a:lstStyle/>
          <a:p>
            <a:r>
              <a:rPr lang="ja-JP" altLang="en-US" sz="2800" dirty="0" smtClean="0"/>
              <a:t>有用植物の</a:t>
            </a:r>
            <a:r>
              <a:rPr lang="ja-JP" altLang="en-US" sz="2800" dirty="0" smtClean="0"/>
              <a:t>多くは、生活に不要で不味いもの</a:t>
            </a:r>
            <a:endParaRPr lang="ja-JP" altLang="en-US" sz="2800" dirty="0"/>
          </a:p>
        </p:txBody>
      </p:sp>
      <p:sp>
        <p:nvSpPr>
          <p:cNvPr id="3" name="正方形/長方形 2"/>
          <p:cNvSpPr/>
          <p:nvPr/>
        </p:nvSpPr>
        <p:spPr>
          <a:xfrm>
            <a:off x="755576" y="1314919"/>
            <a:ext cx="7200800" cy="3477875"/>
          </a:xfrm>
          <a:prstGeom prst="rect">
            <a:avLst/>
          </a:prstGeom>
        </p:spPr>
        <p:txBody>
          <a:bodyPr wrap="square">
            <a:spAutoFit/>
          </a:bodyPr>
          <a:lstStyle/>
          <a:p>
            <a:r>
              <a:rPr lang="ja-JP" altLang="en-US" sz="2000" dirty="0" smtClean="0"/>
              <a:t>有用植物　　　　　　　　風味　　　　　　原産地</a:t>
            </a:r>
            <a:endParaRPr lang="en-US" altLang="ja-JP" sz="2000" dirty="0" smtClean="0"/>
          </a:p>
          <a:p>
            <a:r>
              <a:rPr lang="en-US" altLang="ja-JP" sz="2000" dirty="0"/>
              <a:t>-------------------------------------------------------------------------------------</a:t>
            </a:r>
            <a:endParaRPr lang="en-US" altLang="ja-JP" sz="2000" dirty="0" smtClean="0"/>
          </a:p>
          <a:p>
            <a:r>
              <a:rPr lang="ja-JP" altLang="en-US" sz="2000" dirty="0" smtClean="0"/>
              <a:t>・胡椒　　　　　　　　　　  辛い　　　　インド南部（マラバル海岸）　　　</a:t>
            </a:r>
            <a:endParaRPr lang="en-US" altLang="ja-JP" sz="2000" dirty="0" smtClean="0"/>
          </a:p>
          <a:p>
            <a:r>
              <a:rPr lang="ja-JP" altLang="en-US" sz="2000" dirty="0" smtClean="0"/>
              <a:t>・唐辛子　　　　　　　　</a:t>
            </a:r>
            <a:r>
              <a:rPr lang="ja-JP" altLang="en-US" sz="2000" dirty="0"/>
              <a:t> </a:t>
            </a:r>
            <a:r>
              <a:rPr lang="ja-JP" altLang="en-US" sz="2000" dirty="0" smtClean="0"/>
              <a:t>　辛い　　　　中南米</a:t>
            </a:r>
            <a:endParaRPr lang="en-US" altLang="ja-JP" sz="2000" dirty="0" smtClean="0"/>
          </a:p>
          <a:p>
            <a:r>
              <a:rPr lang="ja-JP" altLang="en-US" sz="2000" dirty="0" smtClean="0"/>
              <a:t>・砂糖キビ　　　　　　　　</a:t>
            </a:r>
            <a:r>
              <a:rPr lang="ja-JP" altLang="en-US" sz="2000" dirty="0" smtClean="0">
                <a:solidFill>
                  <a:srgbClr val="0033CC"/>
                </a:solidFill>
              </a:rPr>
              <a:t>甘い</a:t>
            </a:r>
            <a:r>
              <a:rPr lang="ja-JP" altLang="en-US" sz="2000" dirty="0" smtClean="0"/>
              <a:t>　　　　東南アジア（北インドで精糖）</a:t>
            </a:r>
          </a:p>
          <a:p>
            <a:r>
              <a:rPr lang="ja-JP" altLang="en-US" sz="2000" dirty="0" smtClean="0"/>
              <a:t>・コーヒ－豆　　　　　　　苦い　　　　エチオピア</a:t>
            </a:r>
          </a:p>
          <a:p>
            <a:r>
              <a:rPr lang="ja-JP" altLang="en-US" sz="2000" dirty="0" smtClean="0"/>
              <a:t>・カカオ豆　　　　　　　　 苦い　　　　中南米（西アフリカでも生産）</a:t>
            </a:r>
          </a:p>
          <a:p>
            <a:r>
              <a:rPr lang="ja-JP" altLang="en-US" sz="2000" dirty="0" smtClean="0"/>
              <a:t>・茶葉                                渋い　　　　中国（インドでも生産）</a:t>
            </a:r>
          </a:p>
          <a:p>
            <a:r>
              <a:rPr lang="ja-JP" altLang="en-US" sz="2000" dirty="0" smtClean="0"/>
              <a:t>・タバコ、大麻　　　　　　煙い　　　　中南米（パレンケ）</a:t>
            </a:r>
          </a:p>
          <a:p>
            <a:r>
              <a:rPr lang="ja-JP" altLang="en-US" sz="2000" dirty="0" smtClean="0"/>
              <a:t>・香料（丁子）　　　　　　 強香　　　　スパイス諸島など</a:t>
            </a:r>
            <a:endParaRPr lang="en-US" altLang="ja-JP" sz="2000" dirty="0" smtClean="0"/>
          </a:p>
          <a:p>
            <a:r>
              <a:rPr lang="en-US" altLang="ja-JP" sz="2000" dirty="0"/>
              <a:t>--------------------------------------------------------------------------------------</a:t>
            </a:r>
            <a:endParaRPr lang="ja-JP" altLang="en-US" sz="2000" dirty="0"/>
          </a:p>
        </p:txBody>
      </p:sp>
      <p:sp>
        <p:nvSpPr>
          <p:cNvPr id="4" name="テキスト ボックス 3"/>
          <p:cNvSpPr txBox="1"/>
          <p:nvPr/>
        </p:nvSpPr>
        <p:spPr>
          <a:xfrm>
            <a:off x="757608" y="4792794"/>
            <a:ext cx="4392488" cy="1200329"/>
          </a:xfrm>
          <a:prstGeom prst="rect">
            <a:avLst/>
          </a:prstGeom>
          <a:noFill/>
        </p:spPr>
        <p:txBody>
          <a:bodyPr wrap="square" rtlCol="0">
            <a:spAutoFit/>
          </a:bodyPr>
          <a:lstStyle/>
          <a:p>
            <a:r>
              <a:rPr lang="ja-JP" altLang="en-US" dirty="0" smtClean="0">
                <a:solidFill>
                  <a:srgbClr val="FF0000"/>
                </a:solidFill>
              </a:rPr>
              <a:t>・人々は生活</a:t>
            </a:r>
            <a:r>
              <a:rPr lang="ja-JP" altLang="en-US" dirty="0">
                <a:solidFill>
                  <a:srgbClr val="FF0000"/>
                </a:solidFill>
              </a:rPr>
              <a:t>に</a:t>
            </a:r>
            <a:r>
              <a:rPr lang="ja-JP" altLang="en-US" dirty="0" smtClean="0">
                <a:solidFill>
                  <a:srgbClr val="FF0000"/>
                </a:solidFill>
              </a:rPr>
              <a:t>不要で不味いものを求めた。</a:t>
            </a:r>
            <a:endParaRPr lang="en-US" altLang="ja-JP" dirty="0" smtClean="0">
              <a:solidFill>
                <a:srgbClr val="FF0000"/>
              </a:solidFill>
            </a:endParaRPr>
          </a:p>
          <a:p>
            <a:endParaRPr lang="en-US" altLang="ja-JP" dirty="0"/>
          </a:p>
          <a:p>
            <a:r>
              <a:rPr lang="ja-JP" altLang="en-US" dirty="0" smtClean="0">
                <a:solidFill>
                  <a:srgbClr val="0033CC"/>
                </a:solidFill>
              </a:rPr>
              <a:t>・</a:t>
            </a:r>
            <a:r>
              <a:rPr lang="ja-JP" altLang="en-US" dirty="0">
                <a:solidFill>
                  <a:srgbClr val="0033CC"/>
                </a:solidFill>
              </a:rPr>
              <a:t>砂糖は例外的に美味しい世界商品だった。</a:t>
            </a:r>
            <a:endParaRPr lang="en-US" altLang="ja-JP" dirty="0">
              <a:solidFill>
                <a:srgbClr val="0033CC"/>
              </a:solidFill>
            </a:endParaRPr>
          </a:p>
          <a:p>
            <a:endParaRPr kumimoji="1" lang="en-US" altLang="ja-JP"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4792793"/>
            <a:ext cx="2016224" cy="140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03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80728"/>
            <a:ext cx="9144000" cy="0"/>
          </a:xfrm>
          <a:prstGeom prst="line">
            <a:avLst/>
          </a:prstGeom>
          <a:ln/>
        </p:spPr>
        <p:style>
          <a:lnRef idx="2">
            <a:schemeClr val="accent6"/>
          </a:lnRef>
          <a:fillRef idx="0">
            <a:schemeClr val="accent6"/>
          </a:fillRef>
          <a:effectRef idx="1">
            <a:schemeClr val="accent6"/>
          </a:effectRef>
          <a:fontRef idx="minor">
            <a:schemeClr val="tx1"/>
          </a:fontRef>
        </p:style>
      </p:cxnSp>
      <p:sp>
        <p:nvSpPr>
          <p:cNvPr id="3" name="正方形/長方形 2"/>
          <p:cNvSpPr/>
          <p:nvPr/>
        </p:nvSpPr>
        <p:spPr>
          <a:xfrm>
            <a:off x="500274" y="1228673"/>
            <a:ext cx="7456102" cy="400110"/>
          </a:xfrm>
          <a:prstGeom prst="rect">
            <a:avLst/>
          </a:prstGeom>
        </p:spPr>
        <p:txBody>
          <a:bodyPr wrap="square">
            <a:spAutoFit/>
          </a:bodyPr>
          <a:lstStyle/>
          <a:p>
            <a:r>
              <a:rPr lang="ja-JP" altLang="en-US" sz="2000" dirty="0" smtClean="0"/>
              <a:t>胡椒の持つピペリンが抗菌・防腐・防虫などの効果をもっている</a:t>
            </a:r>
            <a:endParaRPr lang="ja-JP" altLang="en-US"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740" y="1762955"/>
            <a:ext cx="2276475"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918740" y="3182180"/>
            <a:ext cx="1893467" cy="369332"/>
          </a:xfrm>
          <a:prstGeom prst="rect">
            <a:avLst/>
          </a:prstGeom>
        </p:spPr>
        <p:txBody>
          <a:bodyPr wrap="none">
            <a:spAutoFit/>
          </a:bodyPr>
          <a:lstStyle/>
          <a:p>
            <a:r>
              <a:rPr lang="en-US" altLang="ja-JP" dirty="0" err="1" smtClean="0"/>
              <a:t>Piperine</a:t>
            </a:r>
            <a:r>
              <a:rPr lang="ja-JP" altLang="en-US" dirty="0" smtClean="0"/>
              <a:t>（</a:t>
            </a:r>
            <a:r>
              <a:rPr lang="en-US" altLang="ja-JP" dirty="0" smtClean="0"/>
              <a:t>1819</a:t>
            </a:r>
            <a:r>
              <a:rPr lang="ja-JP" altLang="en-US" dirty="0" smtClean="0"/>
              <a:t>年）</a:t>
            </a:r>
            <a:endParaRPr lang="ja-JP" altLang="en-US" dirty="0"/>
          </a:p>
        </p:txBody>
      </p:sp>
      <p:sp>
        <p:nvSpPr>
          <p:cNvPr id="6" name="正方形/長方形 5"/>
          <p:cNvSpPr/>
          <p:nvPr/>
        </p:nvSpPr>
        <p:spPr>
          <a:xfrm>
            <a:off x="461605" y="3903057"/>
            <a:ext cx="5022978" cy="369332"/>
          </a:xfrm>
          <a:prstGeom prst="rect">
            <a:avLst/>
          </a:prstGeom>
        </p:spPr>
        <p:txBody>
          <a:bodyPr wrap="none">
            <a:spAutoFit/>
          </a:bodyPr>
          <a:lstStyle/>
          <a:p>
            <a:r>
              <a:rPr lang="ja-JP" altLang="en-US" dirty="0" smtClean="0"/>
              <a:t>・どちらも温度受容体</a:t>
            </a:r>
            <a:r>
              <a:rPr lang="en-US" altLang="ja-JP" dirty="0" smtClean="0"/>
              <a:t>TRPV</a:t>
            </a:r>
            <a:r>
              <a:rPr lang="ja-JP" altLang="en-US" dirty="0" smtClean="0"/>
              <a:t>を刺激して辛みを生じる</a:t>
            </a:r>
            <a:endParaRPr lang="ja-JP" altLang="en-US" dirty="0"/>
          </a:p>
        </p:txBody>
      </p:sp>
      <p:pic>
        <p:nvPicPr>
          <p:cNvPr id="2052" name="Picture 4" descr="{{{画像al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2081471"/>
            <a:ext cx="2918624" cy="782191"/>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5585200" y="3172035"/>
            <a:ext cx="1994905" cy="369332"/>
          </a:xfrm>
          <a:prstGeom prst="rect">
            <a:avLst/>
          </a:prstGeom>
        </p:spPr>
        <p:txBody>
          <a:bodyPr wrap="none">
            <a:spAutoFit/>
          </a:bodyPr>
          <a:lstStyle/>
          <a:p>
            <a:r>
              <a:rPr lang="en-US" altLang="ja-JP" dirty="0" smtClean="0"/>
              <a:t>Capsaicin</a:t>
            </a:r>
            <a:r>
              <a:rPr lang="ja-JP" altLang="en-US" dirty="0" smtClean="0"/>
              <a:t>（</a:t>
            </a:r>
            <a:r>
              <a:rPr lang="en-US" altLang="ja-JP" dirty="0" smtClean="0"/>
              <a:t>1816</a:t>
            </a:r>
            <a:r>
              <a:rPr lang="ja-JP" altLang="en-US" dirty="0" smtClean="0"/>
              <a:t>年）</a:t>
            </a:r>
            <a:endParaRPr lang="ja-JP" altLang="en-US" dirty="0"/>
          </a:p>
        </p:txBody>
      </p:sp>
      <p:sp>
        <p:nvSpPr>
          <p:cNvPr id="8" name="正方形/長方形 7"/>
          <p:cNvSpPr/>
          <p:nvPr/>
        </p:nvSpPr>
        <p:spPr>
          <a:xfrm>
            <a:off x="486736" y="4293096"/>
            <a:ext cx="4997847" cy="2308324"/>
          </a:xfrm>
          <a:prstGeom prst="rect">
            <a:avLst/>
          </a:prstGeom>
        </p:spPr>
        <p:txBody>
          <a:bodyPr wrap="square">
            <a:spAutoFit/>
          </a:bodyPr>
          <a:lstStyle/>
          <a:p>
            <a:r>
              <a:rPr lang="ja-JP" altLang="en-US" dirty="0" smtClean="0"/>
              <a:t>・黒コショウは、熟す前の</a:t>
            </a:r>
            <a:r>
              <a:rPr lang="ja-JP" altLang="en-US" dirty="0" smtClean="0">
                <a:solidFill>
                  <a:srgbClr val="00B050"/>
                </a:solidFill>
              </a:rPr>
              <a:t>緑色の胡椒の実</a:t>
            </a:r>
            <a:r>
              <a:rPr lang="ja-JP" altLang="en-US" dirty="0" smtClean="0"/>
              <a:t>を収穫して乾燥させたもの。</a:t>
            </a:r>
            <a:endParaRPr lang="en-US" altLang="ja-JP" dirty="0" smtClean="0"/>
          </a:p>
          <a:p>
            <a:r>
              <a:rPr lang="ja-JP" altLang="en-US" dirty="0" smtClean="0"/>
              <a:t>・白コショウは、</a:t>
            </a:r>
            <a:r>
              <a:rPr lang="ja-JP" altLang="en-US" dirty="0" smtClean="0">
                <a:solidFill>
                  <a:srgbClr val="FF0000"/>
                </a:solidFill>
              </a:rPr>
              <a:t>完熟した胡椒</a:t>
            </a:r>
            <a:r>
              <a:rPr lang="en-US" altLang="ja-JP" dirty="0" smtClean="0">
                <a:solidFill>
                  <a:srgbClr val="FF0000"/>
                </a:solidFill>
              </a:rPr>
              <a:t>(</a:t>
            </a:r>
            <a:r>
              <a:rPr lang="ja-JP" altLang="en-US" dirty="0" smtClean="0">
                <a:solidFill>
                  <a:srgbClr val="FF0000"/>
                </a:solidFill>
              </a:rPr>
              <a:t>赤色</a:t>
            </a:r>
            <a:r>
              <a:rPr lang="en-US" altLang="ja-JP" dirty="0" smtClean="0">
                <a:solidFill>
                  <a:srgbClr val="FF0000"/>
                </a:solidFill>
              </a:rPr>
              <a:t>)</a:t>
            </a:r>
            <a:r>
              <a:rPr lang="ja-JP" altLang="en-US" dirty="0" smtClean="0"/>
              <a:t>を乾燥後、水にさらして皮を取り除いて得たもの。</a:t>
            </a:r>
            <a:endParaRPr lang="en-US" altLang="ja-JP" dirty="0" smtClean="0"/>
          </a:p>
          <a:p>
            <a:r>
              <a:rPr lang="ja-JP" altLang="en-US" dirty="0" smtClean="0"/>
              <a:t>・ピンクペッパーはウルシ科コショウボクの実で、</a:t>
            </a:r>
            <a:endParaRPr lang="en-US" altLang="ja-JP" dirty="0" smtClean="0"/>
          </a:p>
          <a:p>
            <a:r>
              <a:rPr lang="ja-JP" altLang="en-US" dirty="0"/>
              <a:t>　</a:t>
            </a:r>
            <a:r>
              <a:rPr lang="ja-JP" altLang="en-US" dirty="0" smtClean="0"/>
              <a:t>カルパッチョに風味と彩を添える。</a:t>
            </a:r>
            <a:endParaRPr lang="en-US" altLang="ja-JP" dirty="0" smtClean="0"/>
          </a:p>
          <a:p>
            <a:r>
              <a:rPr lang="ja-JP" altLang="en-US" dirty="0" smtClean="0"/>
              <a:t>・胡椒の成熟した</a:t>
            </a:r>
            <a:r>
              <a:rPr lang="en-US" altLang="ja-JP" dirty="0" smtClean="0"/>
              <a:t>1</a:t>
            </a:r>
            <a:r>
              <a:rPr lang="ja-JP" altLang="en-US" dirty="0" smtClean="0"/>
              <a:t>本のつるからは、乾燥後で</a:t>
            </a:r>
            <a:r>
              <a:rPr lang="en-US" altLang="ja-JP" dirty="0" smtClean="0"/>
              <a:t>2㎏</a:t>
            </a:r>
            <a:r>
              <a:rPr lang="ja-JP" altLang="en-US" dirty="0" smtClean="0"/>
              <a:t>の実（</a:t>
            </a:r>
            <a:r>
              <a:rPr lang="en-US" altLang="ja-JP" dirty="0" smtClean="0"/>
              <a:t>3,000</a:t>
            </a:r>
            <a:r>
              <a:rPr lang="ja-JP" altLang="en-US" dirty="0" smtClean="0"/>
              <a:t>円）が収穫可能。</a:t>
            </a:r>
            <a:r>
              <a:rPr lang="ja-JP" altLang="en-US" dirty="0" smtClean="0">
                <a:solidFill>
                  <a:srgbClr val="FF0000"/>
                </a:solidFill>
              </a:rPr>
              <a:t>多湿環境が必要</a:t>
            </a:r>
            <a:r>
              <a:rPr lang="ja-JP" altLang="en-US" dirty="0" smtClean="0"/>
              <a:t>。</a:t>
            </a:r>
            <a:endParaRPr lang="en-US" altLang="ja-JP" dirty="0"/>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6926" y="3913927"/>
            <a:ext cx="3364185" cy="224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1869908" y="252664"/>
            <a:ext cx="5040560" cy="523220"/>
          </a:xfrm>
          <a:prstGeom prst="rect">
            <a:avLst/>
          </a:prstGeom>
          <a:noFill/>
        </p:spPr>
        <p:txBody>
          <a:bodyPr wrap="square" rtlCol="0">
            <a:spAutoFit/>
          </a:bodyPr>
          <a:lstStyle/>
          <a:p>
            <a:r>
              <a:rPr kumimoji="1" lang="ja-JP" altLang="en-US" sz="2800" dirty="0" smtClean="0"/>
              <a:t>胡椒の辛み成分はピペリン</a:t>
            </a:r>
            <a:endParaRPr kumimoji="1" lang="ja-JP" altLang="en-US" sz="2800" dirty="0"/>
          </a:p>
        </p:txBody>
      </p:sp>
      <p:sp>
        <p:nvSpPr>
          <p:cNvPr id="2" name="テキスト ボックス 1"/>
          <p:cNvSpPr txBox="1"/>
          <p:nvPr/>
        </p:nvSpPr>
        <p:spPr>
          <a:xfrm>
            <a:off x="6535989" y="6138529"/>
            <a:ext cx="1276371" cy="369332"/>
          </a:xfrm>
          <a:prstGeom prst="rect">
            <a:avLst/>
          </a:prstGeom>
          <a:noFill/>
        </p:spPr>
        <p:txBody>
          <a:bodyPr wrap="square" rtlCol="0">
            <a:spAutoFit/>
          </a:bodyPr>
          <a:lstStyle/>
          <a:p>
            <a:r>
              <a:rPr kumimoji="1" lang="ja-JP" altLang="en-US" dirty="0" smtClean="0"/>
              <a:t>胡椒農園</a:t>
            </a:r>
            <a:endParaRPr kumimoji="1" lang="ja-JP" altLang="en-US" dirty="0"/>
          </a:p>
        </p:txBody>
      </p:sp>
      <p:sp>
        <p:nvSpPr>
          <p:cNvPr id="10" name="正方形/長方形 9"/>
          <p:cNvSpPr/>
          <p:nvPr/>
        </p:nvSpPr>
        <p:spPr>
          <a:xfrm>
            <a:off x="3195215" y="2732857"/>
            <a:ext cx="742511" cy="261610"/>
          </a:xfrm>
          <a:prstGeom prst="rect">
            <a:avLst/>
          </a:prstGeom>
        </p:spPr>
        <p:txBody>
          <a:bodyPr wrap="none">
            <a:spAutoFit/>
          </a:bodyPr>
          <a:lstStyle/>
          <a:p>
            <a:r>
              <a:rPr lang="en-US" altLang="ja-JP" sz="1100" dirty="0" err="1"/>
              <a:t>dioxolane</a:t>
            </a:r>
            <a:endParaRPr lang="ja-JP" altLang="en-US" sz="1100" dirty="0"/>
          </a:p>
        </p:txBody>
      </p:sp>
      <p:sp>
        <p:nvSpPr>
          <p:cNvPr id="11" name="正方形/長方形 10"/>
          <p:cNvSpPr/>
          <p:nvPr/>
        </p:nvSpPr>
        <p:spPr>
          <a:xfrm>
            <a:off x="179512" y="1942971"/>
            <a:ext cx="817853" cy="276999"/>
          </a:xfrm>
          <a:prstGeom prst="rect">
            <a:avLst/>
          </a:prstGeom>
        </p:spPr>
        <p:txBody>
          <a:bodyPr wrap="none">
            <a:spAutoFit/>
          </a:bodyPr>
          <a:lstStyle/>
          <a:p>
            <a:r>
              <a:rPr lang="en-US" altLang="ja-JP" sz="1200" dirty="0" err="1"/>
              <a:t>Piperidine</a:t>
            </a:r>
            <a:endParaRPr lang="ja-JP" altLang="en-US" sz="1200" dirty="0"/>
          </a:p>
        </p:txBody>
      </p:sp>
    </p:spTree>
    <p:extLst>
      <p:ext uri="{BB962C8B-B14F-4D97-AF65-F5344CB8AC3E}">
        <p14:creationId xmlns:p14="http://schemas.microsoft.com/office/powerpoint/2010/main" val="1887783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802" t="6631" r="24375"/>
          <a:stretch/>
        </p:blipFill>
        <p:spPr bwMode="auto">
          <a:xfrm>
            <a:off x="7740352" y="4642654"/>
            <a:ext cx="968188" cy="177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コネクタ 4"/>
          <p:cNvCxnSpPr/>
          <p:nvPr/>
        </p:nvCxnSpPr>
        <p:spPr>
          <a:xfrm>
            <a:off x="0" y="836712"/>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683568" y="1308830"/>
            <a:ext cx="2880320" cy="1338828"/>
          </a:xfrm>
          <a:prstGeom prst="rect">
            <a:avLst/>
          </a:prstGeom>
        </p:spPr>
        <p:txBody>
          <a:bodyPr wrap="square">
            <a:spAutoFit/>
          </a:bodyPr>
          <a:lstStyle/>
          <a:p>
            <a:pPr>
              <a:lnSpc>
                <a:spcPct val="150000"/>
              </a:lnSpc>
            </a:pPr>
            <a:r>
              <a:rPr lang="en-US" altLang="ja-JP" dirty="0" smtClean="0"/>
              <a:t>1</a:t>
            </a:r>
            <a:r>
              <a:rPr lang="ja-JP" altLang="en-US" dirty="0" smtClean="0"/>
              <a:t>）肉の臭みを取る</a:t>
            </a:r>
            <a:endParaRPr lang="en-US" altLang="ja-JP" dirty="0" smtClean="0"/>
          </a:p>
          <a:p>
            <a:pPr>
              <a:lnSpc>
                <a:spcPct val="150000"/>
              </a:lnSpc>
            </a:pPr>
            <a:r>
              <a:rPr lang="en-US" altLang="ja-JP" dirty="0"/>
              <a:t>2</a:t>
            </a:r>
            <a:r>
              <a:rPr lang="ja-JP" altLang="en-US" dirty="0" smtClean="0"/>
              <a:t>）肉の賞味期限を伸ばす</a:t>
            </a:r>
            <a:endParaRPr lang="en-US" altLang="ja-JP" dirty="0" smtClean="0"/>
          </a:p>
          <a:p>
            <a:pPr>
              <a:lnSpc>
                <a:spcPct val="150000"/>
              </a:lnSpc>
            </a:pPr>
            <a:r>
              <a:rPr lang="en-US" altLang="ja-JP" dirty="0"/>
              <a:t>3</a:t>
            </a:r>
            <a:r>
              <a:rPr lang="ja-JP" altLang="en-US" dirty="0" smtClean="0"/>
              <a:t>）肉に風味つける</a:t>
            </a:r>
            <a:endParaRPr lang="ja-JP" altLang="en-US" dirty="0"/>
          </a:p>
        </p:txBody>
      </p:sp>
      <p:sp>
        <p:nvSpPr>
          <p:cNvPr id="4" name="テキスト ボックス 3"/>
          <p:cNvSpPr txBox="1"/>
          <p:nvPr/>
        </p:nvSpPr>
        <p:spPr>
          <a:xfrm>
            <a:off x="499701" y="4409276"/>
            <a:ext cx="7312659" cy="2185214"/>
          </a:xfrm>
          <a:prstGeom prst="rect">
            <a:avLst/>
          </a:prstGeom>
          <a:noFill/>
        </p:spPr>
        <p:txBody>
          <a:bodyPr wrap="square" rtlCol="0">
            <a:spAutoFit/>
          </a:bodyPr>
          <a:lstStyle/>
          <a:p>
            <a:r>
              <a:rPr lang="ja-JP" altLang="en-US" dirty="0"/>
              <a:t>・</a:t>
            </a:r>
            <a:r>
              <a:rPr lang="ja-JP" altLang="en-US" dirty="0" smtClean="0"/>
              <a:t>当時欧州で、胡椒はどれくらいの値段だったのか？</a:t>
            </a:r>
            <a:endParaRPr lang="en-US" altLang="ja-JP" dirty="0" smtClean="0"/>
          </a:p>
          <a:p>
            <a:r>
              <a:rPr lang="ja-JP" altLang="en-US" dirty="0"/>
              <a:t>　</a:t>
            </a:r>
            <a:r>
              <a:rPr kumimoji="1" lang="ja-JP" altLang="en-US" dirty="0" smtClean="0"/>
              <a:t>胡椒は金と同じ値段（</a:t>
            </a:r>
            <a:r>
              <a:rPr lang="en-US" altLang="ja-JP" dirty="0" smtClean="0"/>
              <a:t>6000</a:t>
            </a:r>
            <a:r>
              <a:rPr lang="ja-JP" altLang="en-US" dirty="0"/>
              <a:t>円</a:t>
            </a:r>
            <a:r>
              <a:rPr lang="en-US" altLang="ja-JP" dirty="0"/>
              <a:t>/</a:t>
            </a:r>
            <a:r>
              <a:rPr lang="ja-JP" altLang="en-US" dirty="0" smtClean="0"/>
              <a:t>ｇ）</a:t>
            </a:r>
            <a:r>
              <a:rPr kumimoji="1" lang="ja-JP" altLang="en-US" dirty="0" smtClean="0"/>
              <a:t>だったともいわれている。</a:t>
            </a:r>
            <a:endParaRPr kumimoji="1" lang="en-US" altLang="ja-JP" dirty="0" smtClean="0"/>
          </a:p>
          <a:p>
            <a:r>
              <a:rPr kumimoji="1" lang="ja-JP" altLang="en-US" dirty="0" smtClean="0">
                <a:solidFill>
                  <a:srgbClr val="00B050"/>
                </a:solidFill>
              </a:rPr>
              <a:t>　</a:t>
            </a:r>
            <a:r>
              <a:rPr kumimoji="1" lang="en-US" altLang="ja-JP" dirty="0" smtClean="0">
                <a:solidFill>
                  <a:srgbClr val="00B050"/>
                </a:solidFill>
              </a:rPr>
              <a:t>1</a:t>
            </a:r>
            <a:r>
              <a:rPr kumimoji="1" lang="ja-JP" altLang="en-US" dirty="0" smtClean="0">
                <a:solidFill>
                  <a:srgbClr val="00B050"/>
                </a:solidFill>
              </a:rPr>
              <a:t>枚</a:t>
            </a:r>
            <a:r>
              <a:rPr kumimoji="1" lang="en-US" altLang="ja-JP" dirty="0" smtClean="0">
                <a:solidFill>
                  <a:srgbClr val="00B050"/>
                </a:solidFill>
              </a:rPr>
              <a:t>1000</a:t>
            </a:r>
            <a:r>
              <a:rPr kumimoji="1" lang="ja-JP" altLang="en-US" dirty="0" smtClean="0">
                <a:solidFill>
                  <a:srgbClr val="00B050"/>
                </a:solidFill>
              </a:rPr>
              <a:t>円ステ－キに</a:t>
            </a:r>
            <a:r>
              <a:rPr kumimoji="1" lang="en-US" altLang="ja-JP" dirty="0" smtClean="0">
                <a:solidFill>
                  <a:srgbClr val="00B050"/>
                </a:solidFill>
              </a:rPr>
              <a:t>6000</a:t>
            </a:r>
            <a:r>
              <a:rPr kumimoji="1" lang="ja-JP" altLang="en-US" dirty="0" smtClean="0">
                <a:solidFill>
                  <a:srgbClr val="00B050"/>
                </a:solidFill>
              </a:rPr>
              <a:t>円の胡椒を用いていたことになる。</a:t>
            </a:r>
            <a:endParaRPr kumimoji="1" lang="en-US" altLang="ja-JP" dirty="0" smtClean="0">
              <a:solidFill>
                <a:srgbClr val="00B050"/>
              </a:solidFill>
            </a:endParaRPr>
          </a:p>
          <a:p>
            <a:r>
              <a:rPr kumimoji="1" lang="ja-JP" altLang="en-US" dirty="0" smtClean="0">
                <a:solidFill>
                  <a:srgbClr val="00B050"/>
                </a:solidFill>
              </a:rPr>
              <a:t>　それなら新鮮な牛肉を</a:t>
            </a:r>
            <a:r>
              <a:rPr kumimoji="1" lang="en-US" altLang="ja-JP" dirty="0" smtClean="0">
                <a:solidFill>
                  <a:srgbClr val="00B050"/>
                </a:solidFill>
              </a:rPr>
              <a:t>6</a:t>
            </a:r>
            <a:r>
              <a:rPr kumimoji="1" lang="ja-JP" altLang="en-US" dirty="0" smtClean="0">
                <a:solidFill>
                  <a:srgbClr val="00B050"/>
                </a:solidFill>
              </a:rPr>
              <a:t>枚購入した方が安上がりではないか？？</a:t>
            </a:r>
            <a:endParaRPr kumimoji="1" lang="en-US" altLang="ja-JP" dirty="0" smtClean="0">
              <a:solidFill>
                <a:srgbClr val="00B050"/>
              </a:solidFill>
            </a:endParaRPr>
          </a:p>
          <a:p>
            <a:r>
              <a:rPr lang="ja-JP" altLang="en-US" sz="1000" dirty="0" smtClean="0"/>
              <a:t>　　</a:t>
            </a:r>
            <a:endParaRPr lang="en-US" altLang="ja-JP" sz="1000" dirty="0"/>
          </a:p>
          <a:p>
            <a:r>
              <a:rPr kumimoji="1" lang="ja-JP" altLang="en-US" dirty="0" smtClean="0"/>
              <a:t>・ポルトガルが</a:t>
            </a:r>
            <a:r>
              <a:rPr lang="ja-JP" altLang="en-US" dirty="0" smtClean="0"/>
              <a:t>胡椒を得るために危険を冒してインドまで航海した理由は？</a:t>
            </a:r>
            <a:endParaRPr lang="en-US" altLang="ja-JP" dirty="0" smtClean="0"/>
          </a:p>
          <a:p>
            <a:r>
              <a:rPr lang="ja-JP" altLang="en-US" dirty="0"/>
              <a:t>　</a:t>
            </a:r>
            <a:r>
              <a:rPr lang="ja-JP" altLang="en-US" dirty="0" smtClean="0"/>
              <a:t>インドの胡椒は殆ど中国に輸出されており、</a:t>
            </a:r>
            <a:r>
              <a:rPr lang="ja-JP" altLang="en-US" dirty="0" smtClean="0">
                <a:solidFill>
                  <a:srgbClr val="0033CC"/>
                </a:solidFill>
              </a:rPr>
              <a:t>欧州の胡椒は品薄</a:t>
            </a:r>
            <a:r>
              <a:rPr lang="ja-JP" altLang="en-US" dirty="0" smtClean="0"/>
              <a:t>だった。</a:t>
            </a:r>
            <a:endParaRPr lang="en-US" altLang="ja-JP" dirty="0" smtClean="0"/>
          </a:p>
          <a:p>
            <a:r>
              <a:rPr kumimoji="1" lang="ja-JP" altLang="en-US" dirty="0" smtClean="0"/>
              <a:t>　</a:t>
            </a:r>
            <a:r>
              <a:rPr kumimoji="1" lang="ja-JP" altLang="en-US" dirty="0" smtClean="0">
                <a:solidFill>
                  <a:srgbClr val="FF0000"/>
                </a:solidFill>
              </a:rPr>
              <a:t>イスラム商人が中間利益を得た</a:t>
            </a:r>
            <a:r>
              <a:rPr kumimoji="1" lang="ja-JP" altLang="en-US" dirty="0" smtClean="0"/>
              <a:t>ために欧州の胡椒は高額だった。</a:t>
            </a:r>
            <a:endParaRPr kumimoji="1" lang="ja-JP" altLang="en-US" dirty="0"/>
          </a:p>
        </p:txBody>
      </p:sp>
      <p:sp>
        <p:nvSpPr>
          <p:cNvPr id="6" name="正方形/長方形 5"/>
          <p:cNvSpPr/>
          <p:nvPr/>
        </p:nvSpPr>
        <p:spPr>
          <a:xfrm>
            <a:off x="216237" y="908720"/>
            <a:ext cx="2236510" cy="400110"/>
          </a:xfrm>
          <a:prstGeom prst="rect">
            <a:avLst/>
          </a:prstGeom>
          <a:ln>
            <a:solidFill>
              <a:srgbClr val="2F0DF9"/>
            </a:solidFill>
          </a:ln>
        </p:spPr>
        <p:txBody>
          <a:bodyPr wrap="none">
            <a:spAutoFit/>
          </a:bodyPr>
          <a:lstStyle/>
          <a:p>
            <a:pPr lvl="0"/>
            <a:r>
              <a:rPr lang="ja-JP" altLang="en-US" sz="2000" dirty="0">
                <a:solidFill>
                  <a:prstClr val="black"/>
                </a:solidFill>
              </a:rPr>
              <a:t>胡椒の実用的価値</a:t>
            </a:r>
            <a:endParaRPr lang="en-US" altLang="ja-JP" sz="2000" dirty="0">
              <a:solidFill>
                <a:prstClr val="black"/>
              </a:solidFill>
            </a:endParaRPr>
          </a:p>
        </p:txBody>
      </p:sp>
      <p:sp>
        <p:nvSpPr>
          <p:cNvPr id="8" name="正方形/長方形 7"/>
          <p:cNvSpPr/>
          <p:nvPr/>
        </p:nvSpPr>
        <p:spPr>
          <a:xfrm>
            <a:off x="252060" y="2647658"/>
            <a:ext cx="2236510" cy="400110"/>
          </a:xfrm>
          <a:prstGeom prst="rect">
            <a:avLst/>
          </a:prstGeom>
          <a:ln>
            <a:solidFill>
              <a:srgbClr val="FF0000"/>
            </a:solidFill>
          </a:ln>
        </p:spPr>
        <p:txBody>
          <a:bodyPr wrap="none">
            <a:spAutoFit/>
          </a:bodyPr>
          <a:lstStyle/>
          <a:p>
            <a:pPr lvl="0"/>
            <a:r>
              <a:rPr lang="ja-JP" altLang="en-US" sz="2000" dirty="0">
                <a:solidFill>
                  <a:prstClr val="black"/>
                </a:solidFill>
              </a:rPr>
              <a:t>胡椒</a:t>
            </a:r>
            <a:r>
              <a:rPr lang="ja-JP" altLang="en-US" sz="2000" dirty="0" smtClean="0">
                <a:solidFill>
                  <a:prstClr val="black"/>
                </a:solidFill>
              </a:rPr>
              <a:t>の幻想的価値</a:t>
            </a:r>
            <a:endParaRPr lang="en-US" altLang="ja-JP" sz="2000" dirty="0">
              <a:solidFill>
                <a:prstClr val="black"/>
              </a:solidFill>
            </a:endParaRPr>
          </a:p>
        </p:txBody>
      </p:sp>
      <p:sp>
        <p:nvSpPr>
          <p:cNvPr id="7" name="テキスト ボックス 6"/>
          <p:cNvSpPr txBox="1"/>
          <p:nvPr/>
        </p:nvSpPr>
        <p:spPr>
          <a:xfrm>
            <a:off x="727142" y="3113132"/>
            <a:ext cx="5717066" cy="1200329"/>
          </a:xfrm>
          <a:prstGeom prst="rect">
            <a:avLst/>
          </a:prstGeom>
          <a:noFill/>
          <a:ln>
            <a:solidFill>
              <a:srgbClr val="FF0000"/>
            </a:solidFill>
          </a:ln>
        </p:spPr>
        <p:txBody>
          <a:bodyPr wrap="square" rtlCol="0">
            <a:spAutoFit/>
          </a:bodyPr>
          <a:lstStyle/>
          <a:p>
            <a:r>
              <a:rPr kumimoji="1" lang="en-US" altLang="ja-JP" dirty="0" smtClean="0"/>
              <a:t>1</a:t>
            </a:r>
            <a:r>
              <a:rPr kumimoji="1" lang="ja-JP" altLang="en-US" dirty="0" smtClean="0"/>
              <a:t>）香辛料は</a:t>
            </a:r>
            <a:r>
              <a:rPr kumimoji="1" lang="ja-JP" altLang="en-US" dirty="0" smtClean="0">
                <a:solidFill>
                  <a:srgbClr val="FF0000"/>
                </a:solidFill>
              </a:rPr>
              <a:t>‘東洋の神秘’</a:t>
            </a:r>
            <a:r>
              <a:rPr kumimoji="1" lang="ja-JP" altLang="en-US" dirty="0" smtClean="0"/>
              <a:t>を体験する唯一の方法だった。</a:t>
            </a:r>
            <a:endParaRPr kumimoji="1" lang="en-US" altLang="ja-JP" dirty="0" smtClean="0"/>
          </a:p>
          <a:p>
            <a:r>
              <a:rPr lang="ja-JP" altLang="en-US" dirty="0"/>
              <a:t>　</a:t>
            </a:r>
            <a:r>
              <a:rPr lang="ja-JP" altLang="en-US" dirty="0" smtClean="0"/>
              <a:t>　当時の欧州には東洋の地図や写真や映像がない。</a:t>
            </a:r>
            <a:endParaRPr kumimoji="1" lang="en-US" altLang="ja-JP" dirty="0" smtClean="0"/>
          </a:p>
          <a:p>
            <a:r>
              <a:rPr lang="en-US" altLang="ja-JP" dirty="0"/>
              <a:t>2</a:t>
            </a:r>
            <a:r>
              <a:rPr lang="ja-JP" altLang="en-US" dirty="0" smtClean="0"/>
              <a:t>）世界の果て‘東洋には</a:t>
            </a:r>
            <a:r>
              <a:rPr lang="ja-JP" altLang="en-US" dirty="0" smtClean="0">
                <a:solidFill>
                  <a:srgbClr val="0033CC"/>
                </a:solidFill>
              </a:rPr>
              <a:t>エデンの楽園</a:t>
            </a:r>
            <a:r>
              <a:rPr lang="ja-JP" altLang="en-US" dirty="0" smtClean="0"/>
              <a:t>が</a:t>
            </a:r>
            <a:r>
              <a:rPr lang="ja-JP" altLang="en-US" dirty="0"/>
              <a:t>ある’と</a:t>
            </a:r>
            <a:r>
              <a:rPr lang="ja-JP" altLang="en-US" dirty="0" smtClean="0"/>
              <a:t>の信仰</a:t>
            </a:r>
            <a:endParaRPr lang="en-US" altLang="ja-JP" dirty="0" smtClean="0"/>
          </a:p>
          <a:p>
            <a:r>
              <a:rPr kumimoji="1" lang="ja-JP" altLang="en-US" dirty="0"/>
              <a:t>　</a:t>
            </a:r>
            <a:r>
              <a:rPr kumimoji="1" lang="ja-JP" altLang="en-US" dirty="0" smtClean="0"/>
              <a:t>　不道徳に堕落する以前の楽園状態がある。</a:t>
            </a:r>
            <a:endParaRPr kumimoji="1" lang="ja-JP" alt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352493"/>
            <a:ext cx="2304256" cy="296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正方形/長方形 9"/>
          <p:cNvSpPr/>
          <p:nvPr/>
        </p:nvSpPr>
        <p:spPr>
          <a:xfrm>
            <a:off x="2684476" y="939498"/>
            <a:ext cx="4192173" cy="369332"/>
          </a:xfrm>
          <a:prstGeom prst="rect">
            <a:avLst/>
          </a:prstGeom>
        </p:spPr>
        <p:txBody>
          <a:bodyPr wrap="none">
            <a:spAutoFit/>
          </a:bodyPr>
          <a:lstStyle/>
          <a:p>
            <a:r>
              <a:rPr lang="ja-JP" altLang="en-US" dirty="0" smtClean="0"/>
              <a:t>生姜や</a:t>
            </a:r>
            <a:r>
              <a:rPr lang="ja-JP" altLang="en-US" dirty="0"/>
              <a:t>シナモン</a:t>
            </a:r>
            <a:r>
              <a:rPr lang="ja-JP" altLang="en-US" dirty="0" smtClean="0"/>
              <a:t>もヨーロッパには無かった</a:t>
            </a:r>
            <a:endParaRPr lang="ja-JP" altLang="en-US" dirty="0"/>
          </a:p>
        </p:txBody>
      </p:sp>
      <p:sp>
        <p:nvSpPr>
          <p:cNvPr id="2" name="テキスト ボックス 1"/>
          <p:cNvSpPr txBox="1"/>
          <p:nvPr/>
        </p:nvSpPr>
        <p:spPr>
          <a:xfrm>
            <a:off x="3714582" y="1369245"/>
            <a:ext cx="2736304" cy="830997"/>
          </a:xfrm>
          <a:prstGeom prst="rect">
            <a:avLst/>
          </a:prstGeom>
          <a:noFill/>
        </p:spPr>
        <p:txBody>
          <a:bodyPr wrap="square" rtlCol="0">
            <a:spAutoFit/>
          </a:bodyPr>
          <a:lstStyle/>
          <a:p>
            <a:r>
              <a:rPr kumimoji="1" lang="ja-JP" altLang="en-US" sz="1600" dirty="0" smtClean="0">
                <a:solidFill>
                  <a:srgbClr val="00B050"/>
                </a:solidFill>
              </a:rPr>
              <a:t>西欧では冬季に家畜を殺して、肉を保存した。</a:t>
            </a:r>
            <a:r>
              <a:rPr lang="ja-JP" altLang="en-US" sz="1600" dirty="0" smtClean="0">
                <a:solidFill>
                  <a:srgbClr val="00B050"/>
                </a:solidFill>
              </a:rPr>
              <a:t>気温が低いので保存は</a:t>
            </a:r>
            <a:r>
              <a:rPr kumimoji="1" lang="ja-JP" altLang="en-US" sz="1600" dirty="0" smtClean="0">
                <a:solidFill>
                  <a:srgbClr val="00B050"/>
                </a:solidFill>
              </a:rPr>
              <a:t>良好だったのでは？</a:t>
            </a:r>
            <a:endParaRPr kumimoji="1" lang="ja-JP" altLang="en-US" sz="1600" dirty="0">
              <a:solidFill>
                <a:srgbClr val="00B050"/>
              </a:solidFill>
            </a:endParaRPr>
          </a:p>
        </p:txBody>
      </p:sp>
      <p:sp>
        <p:nvSpPr>
          <p:cNvPr id="9" name="テキスト ボックス 8"/>
          <p:cNvSpPr txBox="1"/>
          <p:nvPr/>
        </p:nvSpPr>
        <p:spPr>
          <a:xfrm>
            <a:off x="1187624" y="116632"/>
            <a:ext cx="7416824" cy="584775"/>
          </a:xfrm>
          <a:prstGeom prst="rect">
            <a:avLst/>
          </a:prstGeom>
          <a:noFill/>
        </p:spPr>
        <p:txBody>
          <a:bodyPr wrap="square" rtlCol="0">
            <a:spAutoFit/>
          </a:bodyPr>
          <a:lstStyle/>
          <a:p>
            <a:r>
              <a:rPr kumimoji="1" lang="ja-JP" altLang="en-US" sz="3200" dirty="0" smtClean="0"/>
              <a:t>胡椒を得るために大航海時代が始まった</a:t>
            </a:r>
            <a:endParaRPr kumimoji="1" lang="ja-JP" altLang="en-US" sz="3200" dirty="0"/>
          </a:p>
        </p:txBody>
      </p:sp>
      <p:sp>
        <p:nvSpPr>
          <p:cNvPr id="11" name="テキスト ボックス 10"/>
          <p:cNvSpPr txBox="1"/>
          <p:nvPr/>
        </p:nvSpPr>
        <p:spPr>
          <a:xfrm>
            <a:off x="6588224" y="4267743"/>
            <a:ext cx="2448272" cy="369332"/>
          </a:xfrm>
          <a:prstGeom prst="rect">
            <a:avLst/>
          </a:prstGeom>
          <a:noFill/>
        </p:spPr>
        <p:txBody>
          <a:bodyPr wrap="square" rtlCol="0">
            <a:spAutoFit/>
          </a:bodyPr>
          <a:lstStyle/>
          <a:p>
            <a:r>
              <a:rPr kumimoji="1" lang="ja-JP" altLang="en-US" dirty="0" smtClean="0"/>
              <a:t>スパイスの行商　イラク</a:t>
            </a:r>
            <a:endParaRPr kumimoji="1" lang="ja-JP" altLang="en-US" dirty="0"/>
          </a:p>
        </p:txBody>
      </p:sp>
    </p:spTree>
    <p:extLst>
      <p:ext uri="{BB962C8B-B14F-4D97-AF65-F5344CB8AC3E}">
        <p14:creationId xmlns:p14="http://schemas.microsoft.com/office/powerpoint/2010/main" val="9910833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764704"/>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429943" y="116632"/>
            <a:ext cx="8064896" cy="523220"/>
          </a:xfrm>
          <a:prstGeom prst="rect">
            <a:avLst/>
          </a:prstGeom>
        </p:spPr>
        <p:txBody>
          <a:bodyPr wrap="square">
            <a:spAutoFit/>
          </a:bodyPr>
          <a:lstStyle/>
          <a:p>
            <a:r>
              <a:rPr lang="en-US" altLang="ja-JP" sz="2800" dirty="0" smtClean="0"/>
              <a:t>16</a:t>
            </a:r>
            <a:r>
              <a:rPr lang="ja-JP" altLang="en-US" sz="2800" dirty="0" smtClean="0"/>
              <a:t>世紀の英国で</a:t>
            </a:r>
            <a:r>
              <a:rPr lang="ja-JP" altLang="en-US" sz="2800" dirty="0" smtClean="0"/>
              <a:t>は胡椒は</a:t>
            </a:r>
            <a:r>
              <a:rPr lang="en-US" altLang="ja-JP" sz="2800" dirty="0" smtClean="0"/>
              <a:t>10</a:t>
            </a:r>
            <a:r>
              <a:rPr lang="ja-JP" altLang="en-US" sz="2800" dirty="0" smtClean="0"/>
              <a:t>倍、砂糖は</a:t>
            </a:r>
            <a:r>
              <a:rPr lang="en-US" altLang="ja-JP" sz="2800" dirty="0" smtClean="0"/>
              <a:t>50</a:t>
            </a:r>
            <a:r>
              <a:rPr lang="ja-JP" altLang="en-US" sz="2800" dirty="0" smtClean="0"/>
              <a:t>倍の値段</a:t>
            </a:r>
            <a:endParaRPr lang="ja-JP" altLang="en-US"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75" y="955467"/>
            <a:ext cx="8824913" cy="376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5293351" y="714182"/>
            <a:ext cx="3455113" cy="338554"/>
          </a:xfrm>
          <a:prstGeom prst="rect">
            <a:avLst/>
          </a:prstGeom>
        </p:spPr>
        <p:txBody>
          <a:bodyPr wrap="none">
            <a:spAutoFit/>
          </a:bodyPr>
          <a:lstStyle/>
          <a:p>
            <a:r>
              <a:rPr lang="en-US" altLang="ja-JP" sz="1600" dirty="0" smtClean="0"/>
              <a:t>http://sirakawa.b.la9.jp/Coin/Z052.htm</a:t>
            </a:r>
            <a:endParaRPr lang="ja-JP" altLang="en-US" sz="1600" dirty="0"/>
          </a:p>
        </p:txBody>
      </p:sp>
      <p:sp>
        <p:nvSpPr>
          <p:cNvPr id="6" name="正方形/長方形 5"/>
          <p:cNvSpPr/>
          <p:nvPr/>
        </p:nvSpPr>
        <p:spPr>
          <a:xfrm>
            <a:off x="395536" y="4941168"/>
            <a:ext cx="6912768" cy="1877437"/>
          </a:xfrm>
          <a:prstGeom prst="rect">
            <a:avLst/>
          </a:prstGeom>
        </p:spPr>
        <p:txBody>
          <a:bodyPr wrap="square">
            <a:spAutoFit/>
          </a:bodyPr>
          <a:lstStyle/>
          <a:p>
            <a:r>
              <a:rPr lang="ja-JP" altLang="en-US" dirty="0" smtClean="0"/>
              <a:t>１６世紀後半のエリザベス王朝時代、　１ポンド（４５４ｇ）あたり</a:t>
            </a:r>
          </a:p>
          <a:p>
            <a:r>
              <a:rPr lang="ja-JP" altLang="en-US" dirty="0" smtClean="0"/>
              <a:t>　　胡椒は</a:t>
            </a:r>
            <a:r>
              <a:rPr lang="en-US" altLang="ja-JP" dirty="0" smtClean="0"/>
              <a:t>4</a:t>
            </a:r>
            <a:r>
              <a:rPr lang="ja-JP" altLang="en-US" dirty="0" smtClean="0"/>
              <a:t>シリング、砂糖は</a:t>
            </a:r>
            <a:r>
              <a:rPr lang="en-US" altLang="ja-JP" dirty="0" smtClean="0"/>
              <a:t>20</a:t>
            </a:r>
            <a:r>
              <a:rPr lang="ja-JP" altLang="en-US" dirty="0" smtClean="0"/>
              <a:t>シリングだった。１シリングは６ｇ銀貨。</a:t>
            </a:r>
          </a:p>
          <a:p>
            <a:r>
              <a:rPr lang="ja-JP" altLang="en-US" dirty="0" smtClean="0"/>
              <a:t>　　　</a:t>
            </a:r>
            <a:r>
              <a:rPr lang="ja-JP" altLang="en-US" dirty="0" smtClean="0">
                <a:solidFill>
                  <a:srgbClr val="FF0000"/>
                </a:solidFill>
              </a:rPr>
              <a:t>金１ｇ＝胡椒</a:t>
            </a:r>
            <a:r>
              <a:rPr lang="en-US" altLang="ja-JP" dirty="0" smtClean="0">
                <a:solidFill>
                  <a:srgbClr val="FF0000"/>
                </a:solidFill>
              </a:rPr>
              <a:t>230</a:t>
            </a:r>
            <a:r>
              <a:rPr lang="ja-JP" altLang="en-US" dirty="0" smtClean="0">
                <a:solidFill>
                  <a:srgbClr val="FF0000"/>
                </a:solidFill>
              </a:rPr>
              <a:t>ｇ＝砂糖</a:t>
            </a:r>
            <a:r>
              <a:rPr lang="en-US" altLang="ja-JP" dirty="0" smtClean="0">
                <a:solidFill>
                  <a:srgbClr val="FF0000"/>
                </a:solidFill>
              </a:rPr>
              <a:t>46</a:t>
            </a:r>
            <a:r>
              <a:rPr lang="ja-JP" altLang="en-US" dirty="0" err="1" smtClean="0">
                <a:solidFill>
                  <a:srgbClr val="FF0000"/>
                </a:solidFill>
              </a:rPr>
              <a:t>ｇ</a:t>
            </a:r>
            <a:r>
              <a:rPr lang="ja-JP" altLang="en-US" dirty="0" smtClean="0"/>
              <a:t>、　</a:t>
            </a:r>
            <a:r>
              <a:rPr lang="ja-JP" altLang="en-US" dirty="0" smtClean="0">
                <a:solidFill>
                  <a:srgbClr val="2F0DF9"/>
                </a:solidFill>
              </a:rPr>
              <a:t>銀１ｇ＝胡椒</a:t>
            </a:r>
            <a:r>
              <a:rPr lang="en-US" altLang="ja-JP" dirty="0" smtClean="0">
                <a:solidFill>
                  <a:srgbClr val="2F0DF9"/>
                </a:solidFill>
              </a:rPr>
              <a:t>20</a:t>
            </a:r>
            <a:r>
              <a:rPr lang="ja-JP" altLang="en-US" dirty="0" smtClean="0">
                <a:solidFill>
                  <a:srgbClr val="2F0DF9"/>
                </a:solidFill>
              </a:rPr>
              <a:t>ｇ＝砂糖</a:t>
            </a:r>
            <a:r>
              <a:rPr lang="en-US" altLang="ja-JP" dirty="0" smtClean="0">
                <a:solidFill>
                  <a:srgbClr val="2F0DF9"/>
                </a:solidFill>
              </a:rPr>
              <a:t>4g</a:t>
            </a:r>
            <a:endParaRPr lang="ja-JP" altLang="en-US" dirty="0" smtClean="0">
              <a:solidFill>
                <a:srgbClr val="2F0DF9"/>
              </a:solidFill>
            </a:endParaRPr>
          </a:p>
          <a:p>
            <a:r>
              <a:rPr lang="ja-JP" altLang="en-US" dirty="0" smtClean="0"/>
              <a:t>・砂糖は胡椒の</a:t>
            </a:r>
            <a:r>
              <a:rPr lang="en-US" altLang="ja-JP" dirty="0" smtClean="0"/>
              <a:t>5</a:t>
            </a:r>
            <a:r>
              <a:rPr lang="ja-JP" altLang="en-US" dirty="0" smtClean="0"/>
              <a:t>倍高価だった。　（↑</a:t>
            </a:r>
            <a:r>
              <a:rPr lang="en-US" altLang="ja-JP" dirty="0" smtClean="0"/>
              <a:t>Au</a:t>
            </a:r>
            <a:r>
              <a:rPr lang="ja-JP" altLang="en-US" dirty="0"/>
              <a:t>：</a:t>
            </a:r>
            <a:r>
              <a:rPr lang="en-US" altLang="ja-JP" dirty="0" smtClean="0"/>
              <a:t>Ag</a:t>
            </a:r>
            <a:r>
              <a:rPr lang="ja-JP" altLang="en-US" dirty="0" smtClean="0"/>
              <a:t>＝</a:t>
            </a:r>
            <a:r>
              <a:rPr lang="en-US" altLang="ja-JP" dirty="0" smtClean="0"/>
              <a:t>1</a:t>
            </a:r>
            <a:r>
              <a:rPr lang="ja-JP" altLang="en-US" dirty="0" smtClean="0"/>
              <a:t>：</a:t>
            </a:r>
            <a:r>
              <a:rPr lang="en-US" altLang="ja-JP" dirty="0" smtClean="0"/>
              <a:t>12.4</a:t>
            </a:r>
            <a:r>
              <a:rPr lang="ja-JP" altLang="en-US" dirty="0" smtClean="0"/>
              <a:t>　を仮定）</a:t>
            </a:r>
            <a:endParaRPr lang="en-US" altLang="ja-JP" dirty="0" smtClean="0"/>
          </a:p>
          <a:p>
            <a:r>
              <a:rPr lang="ja-JP" altLang="en-US" dirty="0" smtClean="0"/>
              <a:t>・</a:t>
            </a:r>
            <a:r>
              <a:rPr lang="ja-JP" altLang="en-US" dirty="0" smtClean="0">
                <a:solidFill>
                  <a:srgbClr val="C00000"/>
                </a:solidFill>
              </a:rPr>
              <a:t>当時胡椒は</a:t>
            </a:r>
            <a:r>
              <a:rPr lang="en-US" altLang="ja-JP" dirty="0" smtClean="0">
                <a:solidFill>
                  <a:srgbClr val="C00000"/>
                </a:solidFill>
              </a:rPr>
              <a:t>30</a:t>
            </a:r>
            <a:r>
              <a:rPr lang="ja-JP" altLang="en-US" dirty="0" smtClean="0">
                <a:solidFill>
                  <a:srgbClr val="C00000"/>
                </a:solidFill>
              </a:rPr>
              <a:t>円</a:t>
            </a:r>
            <a:r>
              <a:rPr lang="en-US" altLang="ja-JP" dirty="0" smtClean="0">
                <a:solidFill>
                  <a:srgbClr val="C00000"/>
                </a:solidFill>
              </a:rPr>
              <a:t>/</a:t>
            </a:r>
            <a:r>
              <a:rPr lang="ja-JP" altLang="en-US" dirty="0" err="1" smtClean="0">
                <a:solidFill>
                  <a:srgbClr val="C00000"/>
                </a:solidFill>
              </a:rPr>
              <a:t>ｇ</a:t>
            </a:r>
            <a:r>
              <a:rPr lang="ja-JP" altLang="en-US" dirty="0" smtClean="0">
                <a:solidFill>
                  <a:srgbClr val="C00000"/>
                </a:solidFill>
              </a:rPr>
              <a:t>に相当。現在胡椒は</a:t>
            </a:r>
            <a:r>
              <a:rPr lang="en-US" altLang="ja-JP" dirty="0" smtClean="0">
                <a:solidFill>
                  <a:srgbClr val="C00000"/>
                </a:solidFill>
              </a:rPr>
              <a:t>3.2</a:t>
            </a:r>
            <a:r>
              <a:rPr lang="ja-JP" altLang="en-US" dirty="0" smtClean="0">
                <a:solidFill>
                  <a:srgbClr val="C00000"/>
                </a:solidFill>
              </a:rPr>
              <a:t>円</a:t>
            </a:r>
            <a:r>
              <a:rPr lang="en-US" altLang="ja-JP" dirty="0" smtClean="0">
                <a:solidFill>
                  <a:srgbClr val="C00000"/>
                </a:solidFill>
              </a:rPr>
              <a:t>/</a:t>
            </a:r>
            <a:r>
              <a:rPr lang="ja-JP" altLang="en-US" dirty="0" err="1" smtClean="0">
                <a:solidFill>
                  <a:srgbClr val="C00000"/>
                </a:solidFill>
              </a:rPr>
              <a:t>ｇ</a:t>
            </a:r>
            <a:r>
              <a:rPr lang="ja-JP" altLang="en-US" dirty="0" smtClean="0"/>
              <a:t>。　金は</a:t>
            </a:r>
            <a:r>
              <a:rPr lang="en-US" altLang="ja-JP" dirty="0" smtClean="0"/>
              <a:t>7000</a:t>
            </a:r>
            <a:r>
              <a:rPr lang="ja-JP" altLang="en-US" dirty="0" smtClean="0"/>
              <a:t>円</a:t>
            </a:r>
            <a:r>
              <a:rPr lang="en-US" altLang="ja-JP" dirty="0" smtClean="0"/>
              <a:t>/g</a:t>
            </a:r>
          </a:p>
          <a:p>
            <a:r>
              <a:rPr lang="ja-JP" altLang="en-US" sz="1000" dirty="0" smtClean="0"/>
              <a:t>　</a:t>
            </a:r>
          </a:p>
          <a:p>
            <a:r>
              <a:rPr lang="ja-JP" altLang="en-US" sz="1600" dirty="0" smtClean="0"/>
              <a:t>　</a:t>
            </a:r>
            <a:r>
              <a:rPr lang="en-US" altLang="ja-JP" sz="1600" dirty="0" smtClean="0"/>
              <a:t>【</a:t>
            </a:r>
            <a:r>
              <a:rPr lang="ja-JP" altLang="en-US" sz="1600" dirty="0" smtClean="0"/>
              <a:t>出典</a:t>
            </a:r>
            <a:r>
              <a:rPr lang="en-US" altLang="ja-JP" sz="1600" dirty="0" smtClean="0"/>
              <a:t>】</a:t>
            </a:r>
            <a:r>
              <a:rPr lang="en-US" altLang="ja-JP" sz="1600" dirty="0" err="1" smtClean="0"/>
              <a:t>Fumita</a:t>
            </a:r>
            <a:r>
              <a:rPr lang="en-US" altLang="ja-JP" sz="1600" dirty="0" smtClean="0"/>
              <a:t> </a:t>
            </a:r>
            <a:r>
              <a:rPr lang="en-US" altLang="ja-JP" sz="1600" dirty="0" err="1" smtClean="0"/>
              <a:t>Ojima</a:t>
            </a:r>
            <a:r>
              <a:rPr lang="ja-JP" altLang="en-US" sz="1600" dirty="0" err="1" smtClean="0"/>
              <a:t>、</a:t>
            </a:r>
            <a:r>
              <a:rPr lang="ja-JP" altLang="en-US" sz="1600" dirty="0" smtClean="0"/>
              <a:t> </a:t>
            </a:r>
            <a:r>
              <a:rPr lang="en-US" altLang="ja-JP" sz="1600" dirty="0" smtClean="0"/>
              <a:t>"Money in </a:t>
            </a:r>
            <a:r>
              <a:rPr lang="en-US" altLang="ja-JP" sz="1600" dirty="0" err="1" smtClean="0"/>
              <a:t>Shakespear</a:t>
            </a:r>
            <a:r>
              <a:rPr lang="en-US" altLang="ja-JP" sz="1600" dirty="0" smtClean="0"/>
              <a:t>"</a:t>
            </a:r>
            <a:r>
              <a:rPr lang="ja-JP" altLang="en-US" sz="1600" dirty="0" err="1" smtClean="0"/>
              <a:t>、</a:t>
            </a:r>
            <a:r>
              <a:rPr lang="ja-JP" altLang="en-US" sz="1600" dirty="0" smtClean="0"/>
              <a:t>東洋大学経営学部</a:t>
            </a:r>
            <a:endParaRPr lang="ja-JP" altLang="en-US" sz="16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832" y="4941168"/>
            <a:ext cx="1465339" cy="146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7366832" y="6407462"/>
            <a:ext cx="1558440" cy="369332"/>
          </a:xfrm>
          <a:prstGeom prst="rect">
            <a:avLst/>
          </a:prstGeom>
        </p:spPr>
        <p:txBody>
          <a:bodyPr wrap="none">
            <a:spAutoFit/>
          </a:bodyPr>
          <a:lstStyle/>
          <a:p>
            <a:r>
              <a:rPr lang="en-US" altLang="ja-JP" dirty="0" smtClean="0"/>
              <a:t>1</a:t>
            </a:r>
            <a:r>
              <a:rPr lang="ja-JP" altLang="en-US" dirty="0" smtClean="0"/>
              <a:t>シリング銀貨</a:t>
            </a:r>
            <a:endParaRPr lang="ja-JP" altLang="en-US" dirty="0"/>
          </a:p>
        </p:txBody>
      </p:sp>
      <p:cxnSp>
        <p:nvCxnSpPr>
          <p:cNvPr id="8" name="直線コネクタ 7"/>
          <p:cNvCxnSpPr/>
          <p:nvPr/>
        </p:nvCxnSpPr>
        <p:spPr>
          <a:xfrm>
            <a:off x="251520" y="3645024"/>
            <a:ext cx="8580651"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442463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764704"/>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503548" y="6331513"/>
            <a:ext cx="8460940" cy="400110"/>
          </a:xfrm>
          <a:prstGeom prst="rect">
            <a:avLst/>
          </a:prstGeom>
        </p:spPr>
        <p:txBody>
          <a:bodyPr wrap="square">
            <a:spAutoFit/>
          </a:bodyPr>
          <a:lstStyle/>
          <a:p>
            <a:r>
              <a:rPr lang="ja-JP" altLang="en-US" sz="2000" dirty="0" smtClean="0"/>
              <a:t>・野菜の多くには毒が含まれている。植物は食べられないように毒を持つから。</a:t>
            </a:r>
            <a:endParaRPr lang="ja-JP" altLang="en-US" sz="2000" dirty="0"/>
          </a:p>
        </p:txBody>
      </p:sp>
      <p:sp>
        <p:nvSpPr>
          <p:cNvPr id="3" name="テキスト ボックス 2"/>
          <p:cNvSpPr txBox="1"/>
          <p:nvPr/>
        </p:nvSpPr>
        <p:spPr>
          <a:xfrm>
            <a:off x="395536" y="836712"/>
            <a:ext cx="8496944" cy="5355312"/>
          </a:xfrm>
          <a:prstGeom prst="rect">
            <a:avLst/>
          </a:prstGeom>
          <a:noFill/>
          <a:ln w="12700">
            <a:solidFill>
              <a:schemeClr val="tx1"/>
            </a:solidFill>
          </a:ln>
        </p:spPr>
        <p:txBody>
          <a:bodyPr wrap="square" rtlCol="0">
            <a:spAutoFit/>
          </a:bodyPr>
          <a:lstStyle/>
          <a:p>
            <a:r>
              <a:rPr lang="en-US" altLang="ja-JP" dirty="0" smtClean="0"/>
              <a:t>-------------------------------------------------------------------------------------------------------------------</a:t>
            </a:r>
          </a:p>
          <a:p>
            <a:r>
              <a:rPr lang="en-US" altLang="ja-JP" dirty="0" smtClean="0"/>
              <a:t>    </a:t>
            </a:r>
            <a:r>
              <a:rPr lang="ja-JP" altLang="en-US" dirty="0" smtClean="0"/>
              <a:t>野菜　　　　　　　原産地　　　　　　 含毒部　　　　　         毒物</a:t>
            </a:r>
            <a:endParaRPr lang="en-US" altLang="ja-JP" dirty="0" smtClean="0"/>
          </a:p>
          <a:p>
            <a:r>
              <a:rPr lang="en-US" altLang="ja-JP" dirty="0" smtClean="0"/>
              <a:t>-------------------------------------------------------------------------------------------------------------------</a:t>
            </a:r>
            <a:endParaRPr lang="en-US" altLang="ja-JP" dirty="0"/>
          </a:p>
          <a:p>
            <a:r>
              <a:rPr kumimoji="1" lang="ja-JP" altLang="en-US" dirty="0" smtClean="0"/>
              <a:t>・</a:t>
            </a:r>
            <a:r>
              <a:rPr lang="ja-JP" altLang="en-US" dirty="0" smtClean="0"/>
              <a:t>ジャガイモ　　　</a:t>
            </a:r>
            <a:r>
              <a:rPr lang="ja-JP" altLang="en-US" dirty="0" smtClean="0">
                <a:solidFill>
                  <a:srgbClr val="FF0000"/>
                </a:solidFill>
              </a:rPr>
              <a:t>南アメリカ                </a:t>
            </a:r>
            <a:r>
              <a:rPr lang="ja-JP" altLang="en-US" dirty="0" smtClean="0"/>
              <a:t>芽や緑皮　　　　ソラニン</a:t>
            </a:r>
            <a:r>
              <a:rPr lang="en-US" altLang="ja-JP" dirty="0" smtClean="0"/>
              <a:t>(</a:t>
            </a:r>
            <a:r>
              <a:rPr lang="ja-JP" altLang="en-US" dirty="0" smtClean="0"/>
              <a:t>ステロイドアルカロイド</a:t>
            </a:r>
            <a:r>
              <a:rPr lang="en-US" altLang="ja-JP" dirty="0" smtClean="0"/>
              <a:t>)</a:t>
            </a:r>
          </a:p>
          <a:p>
            <a:r>
              <a:rPr lang="ja-JP" altLang="en-US" dirty="0" smtClean="0"/>
              <a:t>・</a:t>
            </a:r>
            <a:r>
              <a:rPr lang="ja-JP" altLang="en-US" dirty="0" smtClean="0">
                <a:solidFill>
                  <a:srgbClr val="FF0000"/>
                </a:solidFill>
              </a:rPr>
              <a:t>トマト</a:t>
            </a:r>
            <a:r>
              <a:rPr lang="ja-JP" altLang="en-US" dirty="0" smtClean="0"/>
              <a:t>　　　　　　</a:t>
            </a:r>
            <a:r>
              <a:rPr lang="ja-JP" altLang="en-US" dirty="0"/>
              <a:t> </a:t>
            </a:r>
            <a:r>
              <a:rPr lang="ja-JP" altLang="en-US" dirty="0" smtClean="0">
                <a:solidFill>
                  <a:srgbClr val="FF0000"/>
                </a:solidFill>
              </a:rPr>
              <a:t>南アメリカ                </a:t>
            </a:r>
            <a:r>
              <a:rPr lang="ja-JP" altLang="en-US" dirty="0" smtClean="0"/>
              <a:t>茎や葉             　</a:t>
            </a:r>
            <a:r>
              <a:rPr lang="ja-JP" altLang="en-US" dirty="0" smtClean="0">
                <a:solidFill>
                  <a:srgbClr val="FF0000"/>
                </a:solidFill>
              </a:rPr>
              <a:t> トマチン</a:t>
            </a:r>
            <a:r>
              <a:rPr lang="en-US" altLang="ja-JP" dirty="0" smtClean="0"/>
              <a:t>(</a:t>
            </a:r>
            <a:r>
              <a:rPr lang="ja-JP" altLang="en-US" dirty="0" smtClean="0"/>
              <a:t>アルカロイド配糖体</a:t>
            </a:r>
            <a:r>
              <a:rPr lang="en-US" altLang="ja-JP" dirty="0" smtClean="0"/>
              <a:t>)</a:t>
            </a:r>
          </a:p>
          <a:p>
            <a:r>
              <a:rPr lang="ja-JP" altLang="en-US" dirty="0" smtClean="0"/>
              <a:t>・ナス　　　　　　　</a:t>
            </a:r>
            <a:r>
              <a:rPr lang="ja-JP" altLang="en-US" dirty="0"/>
              <a:t>印度</a:t>
            </a:r>
            <a:r>
              <a:rPr lang="ja-JP" altLang="en-US" dirty="0" smtClean="0"/>
              <a:t>熱帯アジア     茎や葉            　 ソラニン</a:t>
            </a:r>
            <a:r>
              <a:rPr lang="en-US" altLang="ja-JP" dirty="0" smtClean="0"/>
              <a:t>(</a:t>
            </a:r>
            <a:r>
              <a:rPr lang="ja-JP" altLang="en-US" dirty="0" smtClean="0"/>
              <a:t>ステロイドアルカロイド</a:t>
            </a:r>
            <a:r>
              <a:rPr lang="en-US" altLang="ja-JP" dirty="0" smtClean="0"/>
              <a:t>)</a:t>
            </a:r>
          </a:p>
          <a:p>
            <a:r>
              <a:rPr lang="ja-JP" altLang="en-US" dirty="0" smtClean="0"/>
              <a:t>・</a:t>
            </a:r>
            <a:r>
              <a:rPr lang="ja-JP" altLang="en-US" dirty="0" smtClean="0">
                <a:solidFill>
                  <a:srgbClr val="FFC000"/>
                </a:solidFill>
              </a:rPr>
              <a:t>ズッキ－ニ</a:t>
            </a:r>
            <a:r>
              <a:rPr lang="ja-JP" altLang="en-US" dirty="0" smtClean="0"/>
              <a:t>　　　</a:t>
            </a:r>
            <a:r>
              <a:rPr lang="ja-JP" altLang="en-US" dirty="0"/>
              <a:t>印度</a:t>
            </a:r>
            <a:r>
              <a:rPr lang="ja-JP" altLang="en-US" dirty="0" smtClean="0"/>
              <a:t>熱帯アジア　　ヘタ、実　　　　  </a:t>
            </a:r>
            <a:r>
              <a:rPr lang="ja-JP" altLang="en-US" dirty="0" smtClean="0">
                <a:solidFill>
                  <a:srgbClr val="FFC000"/>
                </a:solidFill>
              </a:rPr>
              <a:t>ククルビタシン</a:t>
            </a:r>
            <a:endParaRPr lang="en-US" altLang="ja-JP" dirty="0" smtClean="0">
              <a:solidFill>
                <a:srgbClr val="FFC000"/>
              </a:solidFill>
            </a:endParaRPr>
          </a:p>
          <a:p>
            <a:r>
              <a:rPr lang="ja-JP" altLang="en-US" dirty="0" smtClean="0"/>
              <a:t>・ピーマン　　　</a:t>
            </a:r>
            <a:r>
              <a:rPr lang="ja-JP" altLang="en-US" dirty="0"/>
              <a:t> </a:t>
            </a:r>
            <a:r>
              <a:rPr lang="ja-JP" altLang="en-US" dirty="0" smtClean="0"/>
              <a:t> 　印度熱帯アジア　　　 実　　　　　　   サポニン</a:t>
            </a:r>
            <a:endParaRPr lang="en-US" altLang="ja-JP" dirty="0" smtClean="0"/>
          </a:p>
          <a:p>
            <a:r>
              <a:rPr lang="ja-JP" altLang="en-US" dirty="0" smtClean="0"/>
              <a:t>・</a:t>
            </a:r>
            <a:r>
              <a:rPr lang="ja-JP" altLang="en-US" dirty="0" smtClean="0">
                <a:solidFill>
                  <a:srgbClr val="C00000"/>
                </a:solidFill>
              </a:rPr>
              <a:t>タケノコ</a:t>
            </a:r>
            <a:r>
              <a:rPr lang="ja-JP" altLang="en-US" dirty="0" smtClean="0"/>
              <a:t>　　　　　 中国、東アジア       　本体              　</a:t>
            </a:r>
            <a:r>
              <a:rPr lang="ja-JP" altLang="en-US" dirty="0" smtClean="0">
                <a:solidFill>
                  <a:srgbClr val="C00000"/>
                </a:solidFill>
              </a:rPr>
              <a:t>タキシフィリン</a:t>
            </a:r>
            <a:r>
              <a:rPr lang="en-US" altLang="ja-JP" dirty="0" smtClean="0"/>
              <a:t>(</a:t>
            </a:r>
            <a:r>
              <a:rPr lang="ja-JP" altLang="en-US" dirty="0" smtClean="0"/>
              <a:t>青酸配糖体</a:t>
            </a:r>
            <a:r>
              <a:rPr lang="en-US" altLang="ja-JP" dirty="0" smtClean="0"/>
              <a:t>)</a:t>
            </a:r>
          </a:p>
          <a:p>
            <a:r>
              <a:rPr lang="ja-JP" altLang="en-US" dirty="0" smtClean="0"/>
              <a:t>・銀杏　　　　　　　中国、東アジア　　　　実　　　　　　   ギンコトキシン　</a:t>
            </a:r>
            <a:endParaRPr lang="en-US" altLang="ja-JP" dirty="0" smtClean="0"/>
          </a:p>
          <a:p>
            <a:r>
              <a:rPr lang="ja-JP" altLang="en-US" dirty="0" smtClean="0"/>
              <a:t>・ほうれん草　　　 中央アジア　　　　　　 葉　　　　　</a:t>
            </a:r>
            <a:r>
              <a:rPr lang="ja-JP" altLang="en-US" dirty="0"/>
              <a:t> </a:t>
            </a:r>
            <a:r>
              <a:rPr lang="ja-JP" altLang="en-US" dirty="0" smtClean="0"/>
              <a:t>     シュウ酸</a:t>
            </a:r>
            <a:endParaRPr lang="en-US" altLang="ja-JP" dirty="0" smtClean="0"/>
          </a:p>
          <a:p>
            <a:r>
              <a:rPr lang="ja-JP" altLang="en-US" dirty="0" smtClean="0"/>
              <a:t>・玉</a:t>
            </a:r>
            <a:r>
              <a:rPr lang="ja-JP" altLang="en-US" dirty="0" err="1" smtClean="0"/>
              <a:t>ねぎ</a:t>
            </a:r>
            <a:r>
              <a:rPr lang="ja-JP" altLang="en-US" dirty="0" smtClean="0"/>
              <a:t>　　　　　  </a:t>
            </a:r>
            <a:r>
              <a:rPr lang="ja-JP" altLang="en-US" dirty="0"/>
              <a:t> </a:t>
            </a:r>
            <a:r>
              <a:rPr lang="ja-JP" altLang="en-US" dirty="0" smtClean="0"/>
              <a:t>中央アジア　　　　　　 実　　　　　　   アリルプロピルジスルファイド</a:t>
            </a:r>
            <a:endParaRPr lang="en-US" altLang="ja-JP" dirty="0" smtClean="0"/>
          </a:p>
          <a:p>
            <a:r>
              <a:rPr lang="ja-JP" altLang="en-US" dirty="0" smtClean="0"/>
              <a:t>・大根　　　　　　　</a:t>
            </a:r>
            <a:r>
              <a:rPr lang="ja-JP" altLang="en-US" dirty="0"/>
              <a:t> </a:t>
            </a:r>
            <a:r>
              <a:rPr lang="ja-JP" altLang="en-US" dirty="0" smtClean="0"/>
              <a:t>中央アジア　　　　　　  葉　　　　　　  イソチオシアネート</a:t>
            </a:r>
            <a:endParaRPr lang="en-US" altLang="ja-JP" dirty="0" smtClean="0"/>
          </a:p>
          <a:p>
            <a:r>
              <a:rPr lang="ja-JP" altLang="en-US" dirty="0" smtClean="0"/>
              <a:t>・大豆　　　　　　　 中国東北部　　　　　　 実　　　　　　  レクチン、トリプシン</a:t>
            </a:r>
            <a:endParaRPr lang="en-US" altLang="ja-JP" dirty="0" smtClean="0"/>
          </a:p>
          <a:p>
            <a:r>
              <a:rPr lang="ja-JP" altLang="en-US" dirty="0" smtClean="0"/>
              <a:t>・ブロッコリー　　　</a:t>
            </a:r>
            <a:r>
              <a:rPr lang="ja-JP" altLang="en-US" dirty="0" smtClean="0">
                <a:solidFill>
                  <a:srgbClr val="00B050"/>
                </a:solidFill>
              </a:rPr>
              <a:t>ヨ－ロッパ</a:t>
            </a:r>
            <a:r>
              <a:rPr lang="ja-JP" altLang="en-US" dirty="0" smtClean="0"/>
              <a:t>　　　　　</a:t>
            </a:r>
            <a:r>
              <a:rPr lang="ja-JP" altLang="en-US" dirty="0"/>
              <a:t> </a:t>
            </a:r>
            <a:r>
              <a:rPr lang="ja-JP" altLang="en-US" dirty="0" smtClean="0"/>
              <a:t> 葉と実　　　　     ゴイトロゲン（ヨウ素吸収阻害）</a:t>
            </a:r>
            <a:endParaRPr lang="en-US" altLang="ja-JP" dirty="0" smtClean="0"/>
          </a:p>
          <a:p>
            <a:r>
              <a:rPr lang="ja-JP" altLang="en-US" dirty="0" smtClean="0"/>
              <a:t>・レタス　　　　　　</a:t>
            </a:r>
            <a:r>
              <a:rPr lang="ja-JP" altLang="en-US" dirty="0"/>
              <a:t> </a:t>
            </a:r>
            <a:r>
              <a:rPr lang="ja-JP" altLang="en-US" dirty="0" smtClean="0"/>
              <a:t> </a:t>
            </a:r>
            <a:r>
              <a:rPr lang="ja-JP" altLang="en-US" dirty="0" smtClean="0">
                <a:solidFill>
                  <a:srgbClr val="00B050"/>
                </a:solidFill>
              </a:rPr>
              <a:t>ヨ－ロッパ</a:t>
            </a:r>
            <a:r>
              <a:rPr lang="ja-JP" altLang="en-US" dirty="0" smtClean="0"/>
              <a:t>　　　　　　　葉　　　　　　   セスキテルペンラクトン</a:t>
            </a:r>
            <a:endParaRPr lang="en-US" altLang="ja-JP" dirty="0" smtClean="0"/>
          </a:p>
          <a:p>
            <a:r>
              <a:rPr lang="ja-JP" altLang="en-US" dirty="0" smtClean="0"/>
              <a:t>・</a:t>
            </a:r>
            <a:r>
              <a:rPr lang="ja-JP" altLang="en-US" dirty="0" smtClean="0">
                <a:solidFill>
                  <a:srgbClr val="00B050"/>
                </a:solidFill>
              </a:rPr>
              <a:t>モロヘイヤ</a:t>
            </a:r>
            <a:r>
              <a:rPr lang="ja-JP" altLang="en-US" dirty="0" smtClean="0"/>
              <a:t>　　　  アフリカ                  種子、茎、鞘        </a:t>
            </a:r>
            <a:r>
              <a:rPr lang="ja-JP" altLang="en-US" dirty="0" smtClean="0">
                <a:solidFill>
                  <a:srgbClr val="00B050"/>
                </a:solidFill>
              </a:rPr>
              <a:t>ストロファンチジン</a:t>
            </a:r>
            <a:r>
              <a:rPr lang="ja-JP" altLang="en-US" dirty="0" smtClean="0"/>
              <a:t>、オリトリサイド</a:t>
            </a:r>
            <a:endParaRPr lang="en-US" altLang="ja-JP" dirty="0" smtClean="0"/>
          </a:p>
          <a:p>
            <a:r>
              <a:rPr lang="ja-JP" altLang="en-US" dirty="0" smtClean="0"/>
              <a:t>・</a:t>
            </a:r>
            <a:r>
              <a:rPr lang="ja-JP" altLang="en-US" dirty="0" smtClean="0">
                <a:solidFill>
                  <a:srgbClr val="2F0DF9"/>
                </a:solidFill>
              </a:rPr>
              <a:t>キャッサバ</a:t>
            </a:r>
            <a:r>
              <a:rPr lang="ja-JP" altLang="en-US" dirty="0" smtClean="0"/>
              <a:t>　　　　</a:t>
            </a:r>
            <a:r>
              <a:rPr lang="ja-JP" altLang="en-US" dirty="0" smtClean="0">
                <a:solidFill>
                  <a:srgbClr val="FF0000"/>
                </a:solidFill>
              </a:rPr>
              <a:t>熱帯アメリカ</a:t>
            </a:r>
            <a:r>
              <a:rPr lang="ja-JP" altLang="en-US" dirty="0" smtClean="0"/>
              <a:t>　　　　　葉、根皮　　　  </a:t>
            </a:r>
            <a:r>
              <a:rPr lang="ja-JP" altLang="en-US" dirty="0" smtClean="0">
                <a:solidFill>
                  <a:srgbClr val="2F0DF9"/>
                </a:solidFill>
              </a:rPr>
              <a:t>リナマリン</a:t>
            </a:r>
            <a:r>
              <a:rPr lang="ja-JP" altLang="en-US" dirty="0" smtClean="0"/>
              <a:t>（青酸配糖体）</a:t>
            </a:r>
            <a:endParaRPr lang="en-US" altLang="ja-JP" dirty="0" smtClean="0"/>
          </a:p>
          <a:p>
            <a:r>
              <a:rPr lang="ja-JP" altLang="en-US" dirty="0" smtClean="0"/>
              <a:t>・</a:t>
            </a:r>
            <a:r>
              <a:rPr lang="ja-JP" altLang="en-US" dirty="0" smtClean="0">
                <a:solidFill>
                  <a:srgbClr val="C00000"/>
                </a:solidFill>
              </a:rPr>
              <a:t>梅</a:t>
            </a:r>
            <a:r>
              <a:rPr lang="ja-JP" altLang="en-US" dirty="0" smtClean="0"/>
              <a:t>　　　　　　　　　　  中国　　　　　　　　  種子　　　　　   </a:t>
            </a:r>
            <a:r>
              <a:rPr lang="ja-JP" altLang="en-US" dirty="0" smtClean="0">
                <a:solidFill>
                  <a:srgbClr val="C00000"/>
                </a:solidFill>
              </a:rPr>
              <a:t>アミダグリン</a:t>
            </a:r>
            <a:r>
              <a:rPr lang="en-US" altLang="ja-JP" dirty="0" smtClean="0"/>
              <a:t>(</a:t>
            </a:r>
            <a:r>
              <a:rPr lang="ja-JP" altLang="en-US" dirty="0" smtClean="0"/>
              <a:t>青酸化合物</a:t>
            </a:r>
            <a:r>
              <a:rPr lang="en-US" altLang="ja-JP" dirty="0" smtClean="0"/>
              <a:t>)</a:t>
            </a:r>
            <a:r>
              <a:rPr lang="ja-JP" altLang="en-US" dirty="0" smtClean="0"/>
              <a:t>　　　　　　　　　　</a:t>
            </a:r>
            <a:endParaRPr lang="en-US" altLang="ja-JP" dirty="0" smtClean="0"/>
          </a:p>
        </p:txBody>
      </p:sp>
      <p:sp>
        <p:nvSpPr>
          <p:cNvPr id="4" name="テキスト ボックス 3"/>
          <p:cNvSpPr txBox="1"/>
          <p:nvPr/>
        </p:nvSpPr>
        <p:spPr>
          <a:xfrm>
            <a:off x="1331640" y="116632"/>
            <a:ext cx="6624736" cy="584775"/>
          </a:xfrm>
          <a:prstGeom prst="rect">
            <a:avLst/>
          </a:prstGeom>
          <a:noFill/>
        </p:spPr>
        <p:txBody>
          <a:bodyPr wrap="square" rtlCol="0">
            <a:spAutoFit/>
          </a:bodyPr>
          <a:lstStyle/>
          <a:p>
            <a:r>
              <a:rPr lang="ja-JP" altLang="en-US" sz="3200" dirty="0" smtClean="0"/>
              <a:t>大航海時代に野菜</a:t>
            </a:r>
            <a:r>
              <a:rPr lang="ja-JP" altLang="en-US" sz="3200" dirty="0" smtClean="0"/>
              <a:t>は世界中に拡大</a:t>
            </a:r>
            <a:endParaRPr kumimoji="1" lang="ja-JP" altLang="en-US" sz="3200" dirty="0"/>
          </a:p>
        </p:txBody>
      </p:sp>
    </p:spTree>
    <p:extLst>
      <p:ext uri="{BB962C8B-B14F-4D97-AF65-F5344CB8AC3E}">
        <p14:creationId xmlns:p14="http://schemas.microsoft.com/office/powerpoint/2010/main" val="2763587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836712"/>
            <a:ext cx="9144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131840" y="116632"/>
            <a:ext cx="2592288" cy="646331"/>
          </a:xfrm>
          <a:prstGeom prst="rect">
            <a:avLst/>
          </a:prstGeom>
          <a:noFill/>
        </p:spPr>
        <p:txBody>
          <a:bodyPr wrap="square" rtlCol="0">
            <a:spAutoFit/>
          </a:bodyPr>
          <a:lstStyle/>
          <a:p>
            <a:r>
              <a:rPr kumimoji="1" lang="ja-JP" altLang="en-US" sz="3600" dirty="0" smtClean="0"/>
              <a:t>前半の内容</a:t>
            </a:r>
            <a:endParaRPr kumimoji="1" lang="ja-JP" altLang="en-US" sz="3600" dirty="0"/>
          </a:p>
        </p:txBody>
      </p:sp>
      <p:sp>
        <p:nvSpPr>
          <p:cNvPr id="2" name="テキスト ボックス 1"/>
          <p:cNvSpPr txBox="1"/>
          <p:nvPr/>
        </p:nvSpPr>
        <p:spPr>
          <a:xfrm>
            <a:off x="119481" y="980165"/>
            <a:ext cx="4427984" cy="5878532"/>
          </a:xfrm>
          <a:prstGeom prst="rect">
            <a:avLst/>
          </a:prstGeom>
          <a:noFill/>
        </p:spPr>
        <p:txBody>
          <a:bodyPr wrap="square" rtlCol="0">
            <a:spAutoFit/>
          </a:bodyPr>
          <a:lstStyle/>
          <a:p>
            <a:r>
              <a:rPr kumimoji="1" lang="en-US" altLang="ja-JP" dirty="0" smtClean="0"/>
              <a:t>1.</a:t>
            </a:r>
            <a:r>
              <a:rPr kumimoji="1" lang="ja-JP" altLang="en-US" dirty="0" smtClean="0"/>
              <a:t>はじめに</a:t>
            </a:r>
            <a:endParaRPr kumimoji="1" lang="en-US" altLang="ja-JP" dirty="0" smtClean="0"/>
          </a:p>
          <a:p>
            <a:r>
              <a:rPr lang="ja-JP" altLang="en-US" dirty="0" smtClean="0"/>
              <a:t>　・今なぜ歴史を学ぶのか？</a:t>
            </a:r>
            <a:endParaRPr lang="en-US" altLang="ja-JP" dirty="0" smtClean="0"/>
          </a:p>
          <a:p>
            <a:r>
              <a:rPr lang="ja-JP" altLang="en-US" dirty="0" smtClean="0"/>
              <a:t>　・典型的な歴史の流れ</a:t>
            </a:r>
            <a:endParaRPr lang="en-US" altLang="ja-JP" dirty="0" smtClean="0"/>
          </a:p>
          <a:p>
            <a:r>
              <a:rPr lang="ja-JP" altLang="en-US" dirty="0"/>
              <a:t>　</a:t>
            </a:r>
            <a:r>
              <a:rPr lang="ja-JP" altLang="en-US" dirty="0" smtClean="0"/>
              <a:t>・</a:t>
            </a:r>
            <a:r>
              <a:rPr lang="en-US" altLang="ja-JP" dirty="0" smtClean="0"/>
              <a:t>5</a:t>
            </a:r>
            <a:r>
              <a:rPr lang="ja-JP" altLang="en-US" dirty="0" err="1" smtClean="0"/>
              <a:t>つの</a:t>
            </a:r>
            <a:r>
              <a:rPr lang="ja-JP" altLang="en-US" dirty="0" smtClean="0"/>
              <a:t>時代区分と経済的特徴</a:t>
            </a:r>
            <a:endParaRPr lang="en-US" altLang="ja-JP" dirty="0"/>
          </a:p>
          <a:p>
            <a:r>
              <a:rPr kumimoji="1" lang="ja-JP" altLang="en-US" dirty="0" smtClean="0"/>
              <a:t>　・</a:t>
            </a:r>
            <a:r>
              <a:rPr lang="en-US" altLang="ja-JP" dirty="0" smtClean="0"/>
              <a:t>16</a:t>
            </a:r>
            <a:r>
              <a:rPr lang="ja-JP" altLang="en-US" dirty="0"/>
              <a:t>世紀の</a:t>
            </a:r>
            <a:r>
              <a:rPr lang="ja-JP" altLang="en-US" dirty="0" smtClean="0"/>
              <a:t>世界</a:t>
            </a:r>
            <a:r>
              <a:rPr lang="en-US" altLang="ja-JP" dirty="0" smtClean="0"/>
              <a:t>6</a:t>
            </a:r>
            <a:r>
              <a:rPr lang="ja-JP" altLang="en-US" dirty="0" smtClean="0"/>
              <a:t>地域の国家と商品</a:t>
            </a:r>
            <a:endParaRPr lang="en-US" altLang="ja-JP" dirty="0" smtClean="0"/>
          </a:p>
          <a:p>
            <a:r>
              <a:rPr lang="ja-JP" altLang="en-US" sz="800" dirty="0"/>
              <a:t>　</a:t>
            </a:r>
            <a:endParaRPr lang="en-US" altLang="ja-JP" sz="800" dirty="0" smtClean="0"/>
          </a:p>
          <a:p>
            <a:r>
              <a:rPr lang="en-US" altLang="ja-JP" dirty="0"/>
              <a:t>2</a:t>
            </a:r>
            <a:r>
              <a:rPr lang="en-US" altLang="ja-JP" dirty="0" smtClean="0"/>
              <a:t>.</a:t>
            </a:r>
            <a:r>
              <a:rPr lang="ja-JP" altLang="en-US" dirty="0" smtClean="0"/>
              <a:t>近世の世界商品</a:t>
            </a:r>
            <a:endParaRPr lang="en-US" altLang="ja-JP" dirty="0" smtClean="0"/>
          </a:p>
          <a:p>
            <a:r>
              <a:rPr lang="ja-JP" altLang="en-US" dirty="0"/>
              <a:t>　・現代の世界商品は情報サービス</a:t>
            </a:r>
          </a:p>
          <a:p>
            <a:r>
              <a:rPr lang="ja-JP" altLang="en-US" dirty="0"/>
              <a:t>　・近世の世界</a:t>
            </a:r>
            <a:r>
              <a:rPr lang="ja-JP" altLang="en-US" dirty="0" smtClean="0"/>
              <a:t>商品は銀と有用植物</a:t>
            </a:r>
            <a:endParaRPr lang="en-US" altLang="ja-JP" dirty="0" smtClean="0"/>
          </a:p>
          <a:p>
            <a:r>
              <a:rPr lang="ja-JP" altLang="en-US" dirty="0" smtClean="0"/>
              <a:t>　・辺境の貧村ギリシャが大国化した理由</a:t>
            </a:r>
            <a:endParaRPr lang="en-US" altLang="ja-JP" dirty="0" smtClean="0"/>
          </a:p>
          <a:p>
            <a:r>
              <a:rPr lang="ja-JP" altLang="en-US" dirty="0" smtClean="0"/>
              <a:t>　・有用</a:t>
            </a:r>
            <a:r>
              <a:rPr lang="ja-JP" altLang="en-US" dirty="0"/>
              <a:t>植物の多く</a:t>
            </a:r>
            <a:r>
              <a:rPr lang="ja-JP" altLang="en-US" dirty="0" smtClean="0"/>
              <a:t>は生活</a:t>
            </a:r>
            <a:r>
              <a:rPr lang="ja-JP" altLang="en-US" dirty="0"/>
              <a:t>に不要で</a:t>
            </a:r>
            <a:r>
              <a:rPr lang="ja-JP" altLang="en-US" dirty="0" smtClean="0"/>
              <a:t>不味い</a:t>
            </a:r>
            <a:endParaRPr lang="ja-JP" altLang="en-US" dirty="0"/>
          </a:p>
          <a:p>
            <a:r>
              <a:rPr lang="ja-JP" altLang="en-US" dirty="0" smtClean="0"/>
              <a:t>　・胡椒を得るために大航海時代が開始</a:t>
            </a:r>
            <a:endParaRPr lang="en-US" altLang="ja-JP" dirty="0" smtClean="0"/>
          </a:p>
          <a:p>
            <a:r>
              <a:rPr lang="ja-JP" altLang="en-US" dirty="0"/>
              <a:t>　・大航海時代に野菜</a:t>
            </a:r>
            <a:r>
              <a:rPr lang="ja-JP" altLang="en-US" dirty="0" smtClean="0"/>
              <a:t>は世界中</a:t>
            </a:r>
            <a:r>
              <a:rPr lang="ja-JP" altLang="en-US" dirty="0"/>
              <a:t>に広まった</a:t>
            </a:r>
          </a:p>
          <a:p>
            <a:r>
              <a:rPr lang="ja-JP" altLang="en-US" dirty="0" smtClean="0"/>
              <a:t>　・</a:t>
            </a:r>
            <a:r>
              <a:rPr lang="ja-JP" altLang="en-US" dirty="0"/>
              <a:t>ジャガイモ</a:t>
            </a:r>
            <a:r>
              <a:rPr lang="ja-JP" altLang="en-US" dirty="0" smtClean="0"/>
              <a:t>とキャサバの歴史</a:t>
            </a:r>
            <a:endParaRPr lang="en-US" altLang="ja-JP" dirty="0" smtClean="0"/>
          </a:p>
          <a:p>
            <a:r>
              <a:rPr lang="ja-JP" altLang="en-US" sz="800" dirty="0"/>
              <a:t>　</a:t>
            </a:r>
            <a:endParaRPr lang="en-US" altLang="ja-JP" sz="800" dirty="0" smtClean="0"/>
          </a:p>
          <a:p>
            <a:r>
              <a:rPr lang="en-US" altLang="ja-JP" dirty="0"/>
              <a:t>3</a:t>
            </a:r>
            <a:r>
              <a:rPr lang="en-US" altLang="ja-JP" dirty="0" smtClean="0"/>
              <a:t>.</a:t>
            </a:r>
            <a:r>
              <a:rPr lang="ja-JP" altLang="en-US" dirty="0" smtClean="0"/>
              <a:t>ヨーロッパが大航海時代を迎えた理由</a:t>
            </a:r>
            <a:endParaRPr lang="en-US" altLang="ja-JP" dirty="0" smtClean="0"/>
          </a:p>
          <a:p>
            <a:r>
              <a:rPr lang="ja-JP" altLang="en-US" dirty="0" smtClean="0"/>
              <a:t>　・西欧には</a:t>
            </a:r>
            <a:r>
              <a:rPr lang="ja-JP" altLang="en-US" dirty="0"/>
              <a:t>世界商品となる有用</a:t>
            </a:r>
            <a:r>
              <a:rPr lang="ja-JP" altLang="en-US" dirty="0" smtClean="0"/>
              <a:t>植物なし</a:t>
            </a:r>
            <a:endParaRPr lang="en-US" altLang="ja-JP" dirty="0" smtClean="0"/>
          </a:p>
          <a:p>
            <a:r>
              <a:rPr lang="ja-JP" altLang="en-US" dirty="0" smtClean="0"/>
              <a:t>　・</a:t>
            </a:r>
            <a:r>
              <a:rPr lang="ja-JP" altLang="en-US" dirty="0"/>
              <a:t>地中海貿易で栄えたジェノバとベネチア</a:t>
            </a:r>
          </a:p>
          <a:p>
            <a:r>
              <a:rPr lang="ja-JP" altLang="en-US" dirty="0"/>
              <a:t>　・オスマン</a:t>
            </a:r>
            <a:r>
              <a:rPr lang="ja-JP" altLang="en-US" dirty="0" smtClean="0"/>
              <a:t>帝国が</a:t>
            </a:r>
            <a:r>
              <a:rPr lang="ja-JP" altLang="en-US" dirty="0"/>
              <a:t>地中海を</a:t>
            </a:r>
            <a:r>
              <a:rPr lang="ja-JP" altLang="en-US" dirty="0" smtClean="0"/>
              <a:t>支配</a:t>
            </a:r>
            <a:endParaRPr lang="en-US" altLang="ja-JP" dirty="0" smtClean="0"/>
          </a:p>
          <a:p>
            <a:r>
              <a:rPr lang="ja-JP" altLang="en-US" dirty="0" smtClean="0"/>
              <a:t>　・</a:t>
            </a:r>
            <a:r>
              <a:rPr lang="ja-JP" altLang="en-US" dirty="0"/>
              <a:t>プレヴェザの海戦でオスマン帝国が勝利</a:t>
            </a:r>
          </a:p>
          <a:p>
            <a:r>
              <a:rPr lang="ja-JP" altLang="en-US" dirty="0"/>
              <a:t>　・テンプル騎士団は国家的な修道会</a:t>
            </a:r>
          </a:p>
          <a:p>
            <a:r>
              <a:rPr lang="ja-JP" altLang="en-US" dirty="0" smtClean="0"/>
              <a:t>　・大航海時代の年表　　　</a:t>
            </a:r>
            <a:endParaRPr lang="en-US" altLang="ja-JP" dirty="0" smtClean="0"/>
          </a:p>
        </p:txBody>
      </p:sp>
      <p:sp>
        <p:nvSpPr>
          <p:cNvPr id="6" name="テキスト ボックス 5"/>
          <p:cNvSpPr txBox="1"/>
          <p:nvPr/>
        </p:nvSpPr>
        <p:spPr>
          <a:xfrm>
            <a:off x="4528120" y="988476"/>
            <a:ext cx="4464496" cy="5893921"/>
          </a:xfrm>
          <a:prstGeom prst="rect">
            <a:avLst/>
          </a:prstGeom>
          <a:noFill/>
        </p:spPr>
        <p:txBody>
          <a:bodyPr wrap="square" rtlCol="0">
            <a:spAutoFit/>
          </a:bodyPr>
          <a:lstStyle/>
          <a:p>
            <a:r>
              <a:rPr lang="en-US" altLang="ja-JP" dirty="0" smtClean="0"/>
              <a:t>4.</a:t>
            </a:r>
            <a:r>
              <a:rPr lang="ja-JP" altLang="en-US" dirty="0" smtClean="0"/>
              <a:t>大航海を可能にした技術</a:t>
            </a:r>
            <a:endParaRPr lang="en-US" altLang="ja-JP" dirty="0" smtClean="0"/>
          </a:p>
          <a:p>
            <a:r>
              <a:rPr lang="ja-JP" altLang="en-US" dirty="0"/>
              <a:t>　</a:t>
            </a:r>
            <a:r>
              <a:rPr lang="ja-JP" altLang="en-US" dirty="0" smtClean="0"/>
              <a:t>・</a:t>
            </a:r>
            <a:r>
              <a:rPr lang="ja-JP" altLang="en-US" dirty="0"/>
              <a:t>大航海時代の</a:t>
            </a:r>
            <a:r>
              <a:rPr lang="ja-JP" altLang="en-US" dirty="0" smtClean="0"/>
              <a:t>帆船</a:t>
            </a:r>
            <a:endParaRPr lang="en-US" altLang="ja-JP" dirty="0" smtClean="0"/>
          </a:p>
          <a:p>
            <a:r>
              <a:rPr lang="ja-JP" altLang="en-US" dirty="0"/>
              <a:t>　</a:t>
            </a:r>
            <a:r>
              <a:rPr lang="ja-JP" altLang="en-US" dirty="0" smtClean="0"/>
              <a:t>・帆船</a:t>
            </a:r>
            <a:r>
              <a:rPr lang="ja-JP" altLang="en-US" dirty="0"/>
              <a:t>の構造と性能の</a:t>
            </a:r>
            <a:r>
              <a:rPr lang="ja-JP" altLang="en-US" dirty="0" smtClean="0"/>
              <a:t>比較</a:t>
            </a:r>
            <a:endParaRPr lang="en-US" altLang="ja-JP" dirty="0" smtClean="0"/>
          </a:p>
          <a:p>
            <a:r>
              <a:rPr lang="ja-JP" altLang="en-US" dirty="0" smtClean="0"/>
              <a:t>　・大砲</a:t>
            </a:r>
            <a:r>
              <a:rPr lang="ja-JP" altLang="en-US" dirty="0"/>
              <a:t>は航海の必需品</a:t>
            </a:r>
          </a:p>
          <a:p>
            <a:r>
              <a:rPr lang="ja-JP" altLang="en-US" dirty="0"/>
              <a:t>　</a:t>
            </a:r>
            <a:r>
              <a:rPr lang="ja-JP" altLang="en-US" dirty="0" smtClean="0"/>
              <a:t>・遠洋航海</a:t>
            </a:r>
            <a:r>
              <a:rPr lang="ja-JP" altLang="en-US" dirty="0"/>
              <a:t>を可能にした発明発見</a:t>
            </a:r>
          </a:p>
          <a:p>
            <a:r>
              <a:rPr lang="ja-JP" altLang="en-US" dirty="0" smtClean="0"/>
              <a:t>　・</a:t>
            </a:r>
            <a:r>
              <a:rPr lang="ja-JP" altLang="en-US" dirty="0"/>
              <a:t>大航海時代</a:t>
            </a:r>
            <a:r>
              <a:rPr lang="ja-JP" altLang="en-US" dirty="0" smtClean="0"/>
              <a:t>の航路</a:t>
            </a:r>
            <a:r>
              <a:rPr lang="ja-JP" altLang="en-US" dirty="0"/>
              <a:t>と植民地</a:t>
            </a:r>
          </a:p>
          <a:p>
            <a:r>
              <a:rPr lang="ja-JP" altLang="en-US" dirty="0"/>
              <a:t>　</a:t>
            </a:r>
            <a:r>
              <a:rPr lang="ja-JP" altLang="en-US" dirty="0" smtClean="0"/>
              <a:t>・貿易風</a:t>
            </a:r>
            <a:r>
              <a:rPr lang="ja-JP" altLang="en-US" dirty="0"/>
              <a:t>と偏西風を利用して大西洋を</a:t>
            </a:r>
            <a:r>
              <a:rPr lang="ja-JP" altLang="en-US" dirty="0" smtClean="0"/>
              <a:t>横断</a:t>
            </a:r>
            <a:endParaRPr lang="en-US" altLang="ja-JP" dirty="0" smtClean="0"/>
          </a:p>
          <a:p>
            <a:r>
              <a:rPr lang="ja-JP" altLang="en-US" dirty="0"/>
              <a:t>　・インド洋を航海した鄭和の超大型船</a:t>
            </a:r>
          </a:p>
          <a:p>
            <a:r>
              <a:rPr lang="ja-JP" altLang="en-US" sz="900" dirty="0" smtClean="0"/>
              <a:t>　</a:t>
            </a:r>
            <a:endParaRPr lang="ja-JP" altLang="en-US" sz="900" dirty="0"/>
          </a:p>
          <a:p>
            <a:r>
              <a:rPr lang="en-US" altLang="ja-JP" dirty="0"/>
              <a:t>5</a:t>
            </a:r>
            <a:r>
              <a:rPr lang="en-US" altLang="ja-JP" dirty="0" smtClean="0"/>
              <a:t>.</a:t>
            </a:r>
            <a:r>
              <a:rPr lang="ja-JP" altLang="en-US" dirty="0" smtClean="0"/>
              <a:t>スペイン人の侵略</a:t>
            </a:r>
            <a:endParaRPr lang="ja-JP" altLang="en-US" dirty="0"/>
          </a:p>
          <a:p>
            <a:r>
              <a:rPr lang="ja-JP" altLang="en-US" dirty="0"/>
              <a:t>　・コルテスのアステカ帝国の</a:t>
            </a:r>
            <a:r>
              <a:rPr lang="ja-JP" altLang="en-US" dirty="0" smtClean="0"/>
              <a:t>征服</a:t>
            </a:r>
            <a:endParaRPr lang="en-US" altLang="ja-JP" dirty="0" smtClean="0"/>
          </a:p>
          <a:p>
            <a:r>
              <a:rPr lang="ja-JP" altLang="en-US" dirty="0"/>
              <a:t>　・ピサロのインカ帝国の征服</a:t>
            </a:r>
          </a:p>
          <a:p>
            <a:r>
              <a:rPr lang="ja-JP" altLang="en-US" dirty="0"/>
              <a:t>　・浮遊菜園チナンパ農法</a:t>
            </a:r>
          </a:p>
          <a:p>
            <a:r>
              <a:rPr lang="ja-JP" altLang="en-US" dirty="0"/>
              <a:t>　・メキシコの銀の道</a:t>
            </a:r>
          </a:p>
          <a:p>
            <a:r>
              <a:rPr lang="ja-JP" altLang="en-US" dirty="0"/>
              <a:t>　・ボリビアのポトシ銀山</a:t>
            </a:r>
          </a:p>
          <a:p>
            <a:r>
              <a:rPr lang="ja-JP" altLang="en-US" dirty="0"/>
              <a:t>　・なぜ先住民族の大虐殺が起きたのか？</a:t>
            </a:r>
          </a:p>
          <a:p>
            <a:r>
              <a:rPr lang="ja-JP" altLang="en-US" sz="800" dirty="0" smtClean="0"/>
              <a:t>　</a:t>
            </a:r>
            <a:endParaRPr lang="en-US" altLang="ja-JP" sz="800" dirty="0" smtClean="0"/>
          </a:p>
          <a:p>
            <a:r>
              <a:rPr lang="en-US" altLang="ja-JP" dirty="0"/>
              <a:t>6</a:t>
            </a:r>
            <a:r>
              <a:rPr lang="en-US" altLang="ja-JP" dirty="0" smtClean="0"/>
              <a:t>.</a:t>
            </a:r>
            <a:r>
              <a:rPr lang="ja-JP" altLang="en-US" dirty="0" smtClean="0"/>
              <a:t>太陽の沈まぬ国スペインの没落</a:t>
            </a:r>
            <a:endParaRPr lang="ja-JP" altLang="en-US" dirty="0"/>
          </a:p>
          <a:p>
            <a:r>
              <a:rPr lang="ja-JP" altLang="en-US" dirty="0"/>
              <a:t>　</a:t>
            </a:r>
            <a:r>
              <a:rPr lang="ja-JP" altLang="en-US" dirty="0" smtClean="0"/>
              <a:t>・エンコミエンダ制</a:t>
            </a:r>
            <a:r>
              <a:rPr lang="ja-JP" altLang="en-US" dirty="0"/>
              <a:t>とは</a:t>
            </a:r>
          </a:p>
          <a:p>
            <a:r>
              <a:rPr lang="ja-JP" altLang="en-US" dirty="0"/>
              <a:t>　・なぜポルトガルとスペインは没落したの</a:t>
            </a:r>
            <a:r>
              <a:rPr lang="ja-JP" altLang="en-US" dirty="0" smtClean="0"/>
              <a:t>か</a:t>
            </a:r>
            <a:endParaRPr lang="ja-JP" altLang="en-US" dirty="0"/>
          </a:p>
          <a:p>
            <a:r>
              <a:rPr lang="ja-JP" altLang="en-US" dirty="0"/>
              <a:t>　・なぜ小国オランダは世界</a:t>
            </a:r>
            <a:r>
              <a:rPr lang="ja-JP" altLang="en-US" dirty="0" smtClean="0"/>
              <a:t>制覇できた</a:t>
            </a:r>
            <a:r>
              <a:rPr lang="ja-JP" altLang="en-US" dirty="0"/>
              <a:t>の</a:t>
            </a:r>
            <a:r>
              <a:rPr lang="ja-JP" altLang="en-US" dirty="0" smtClean="0"/>
              <a:t>か</a:t>
            </a:r>
            <a:endParaRPr lang="ja-JP" altLang="en-US" dirty="0"/>
          </a:p>
          <a:p>
            <a:r>
              <a:rPr lang="ja-JP" altLang="en-US" dirty="0"/>
              <a:t>　・闇に葬られた植民地</a:t>
            </a:r>
            <a:r>
              <a:rPr lang="ja-JP" altLang="en-US" dirty="0" smtClean="0"/>
              <a:t>抗争　　　　　　　　　</a:t>
            </a:r>
            <a:endParaRPr lang="ja-JP" altLang="en-US" dirty="0"/>
          </a:p>
        </p:txBody>
      </p:sp>
    </p:spTree>
    <p:extLst>
      <p:ext uri="{BB962C8B-B14F-4D97-AF65-F5344CB8AC3E}">
        <p14:creationId xmlns:p14="http://schemas.microsoft.com/office/powerpoint/2010/main" val="4378077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143590" y="167073"/>
            <a:ext cx="8892906" cy="6583587"/>
            <a:chOff x="143590" y="167073"/>
            <a:chExt cx="8892906" cy="6583587"/>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81" y="2864205"/>
              <a:ext cx="3102857" cy="174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472" y="2420888"/>
              <a:ext cx="1937283" cy="2128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328" y="4972798"/>
              <a:ext cx="4536504" cy="1527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7314292" y="4195080"/>
              <a:ext cx="1224136" cy="369332"/>
            </a:xfrm>
            <a:prstGeom prst="rect">
              <a:avLst/>
            </a:prstGeom>
            <a:noFill/>
          </p:spPr>
          <p:txBody>
            <a:bodyPr wrap="square" rtlCol="0">
              <a:spAutoFit/>
            </a:bodyPr>
            <a:lstStyle/>
            <a:p>
              <a:r>
                <a:rPr kumimoji="1" lang="ja-JP" altLang="en-US" dirty="0" smtClean="0">
                  <a:solidFill>
                    <a:srgbClr val="00B050"/>
                  </a:solidFill>
                </a:rPr>
                <a:t>モロヘイヤ</a:t>
              </a:r>
              <a:endParaRPr kumimoji="1" lang="ja-JP" altLang="en-US" dirty="0">
                <a:solidFill>
                  <a:srgbClr val="00B050"/>
                </a:solidFill>
              </a:endParaRPr>
            </a:p>
          </p:txBody>
        </p:sp>
        <p:sp>
          <p:nvSpPr>
            <p:cNvPr id="3" name="テキスト ボックス 2"/>
            <p:cNvSpPr txBox="1"/>
            <p:nvPr/>
          </p:nvSpPr>
          <p:spPr>
            <a:xfrm>
              <a:off x="2533755" y="6131386"/>
              <a:ext cx="908137" cy="369332"/>
            </a:xfrm>
            <a:prstGeom prst="rect">
              <a:avLst/>
            </a:prstGeom>
            <a:noFill/>
          </p:spPr>
          <p:txBody>
            <a:bodyPr wrap="square" rtlCol="0">
              <a:spAutoFit/>
            </a:bodyPr>
            <a:lstStyle/>
            <a:p>
              <a:r>
                <a:rPr kumimoji="1" lang="ja-JP" altLang="en-US" dirty="0" smtClean="0">
                  <a:solidFill>
                    <a:srgbClr val="C00000"/>
                  </a:solidFill>
                </a:rPr>
                <a:t>銀杏</a:t>
              </a:r>
              <a:endParaRPr kumimoji="1" lang="ja-JP" altLang="en-US" dirty="0">
                <a:solidFill>
                  <a:srgbClr val="C00000"/>
                </a:solidFill>
              </a:endParaRPr>
            </a:p>
          </p:txBody>
        </p:sp>
        <p:sp>
          <p:nvSpPr>
            <p:cNvPr id="4" name="テキスト ボックス 3"/>
            <p:cNvSpPr txBox="1"/>
            <p:nvPr/>
          </p:nvSpPr>
          <p:spPr>
            <a:xfrm>
              <a:off x="1979712" y="4365104"/>
              <a:ext cx="1152128" cy="369332"/>
            </a:xfrm>
            <a:prstGeom prst="rect">
              <a:avLst/>
            </a:prstGeom>
            <a:noFill/>
          </p:spPr>
          <p:txBody>
            <a:bodyPr wrap="square" rtlCol="0">
              <a:spAutoFit/>
            </a:bodyPr>
            <a:lstStyle/>
            <a:p>
              <a:r>
                <a:rPr kumimoji="1" lang="ja-JP" altLang="en-US" dirty="0" smtClean="0">
                  <a:solidFill>
                    <a:srgbClr val="FFC000"/>
                  </a:solidFill>
                </a:rPr>
                <a:t>タケノコ</a:t>
              </a:r>
              <a:endParaRPr kumimoji="1" lang="ja-JP" altLang="en-US" dirty="0">
                <a:solidFill>
                  <a:srgbClr val="FFC000"/>
                </a:solidFill>
              </a:endParaRPr>
            </a:p>
          </p:txBody>
        </p:sp>
        <p:sp>
          <p:nvSpPr>
            <p:cNvPr id="5" name="テキスト ボックス 4"/>
            <p:cNvSpPr txBox="1"/>
            <p:nvPr/>
          </p:nvSpPr>
          <p:spPr>
            <a:xfrm>
              <a:off x="3779912" y="4240230"/>
              <a:ext cx="1368152" cy="369332"/>
            </a:xfrm>
            <a:prstGeom prst="rect">
              <a:avLst/>
            </a:prstGeom>
            <a:noFill/>
          </p:spPr>
          <p:txBody>
            <a:bodyPr wrap="square" rtlCol="0">
              <a:spAutoFit/>
            </a:bodyPr>
            <a:lstStyle/>
            <a:p>
              <a:r>
                <a:rPr kumimoji="1" lang="ja-JP" altLang="en-US" dirty="0" smtClean="0">
                  <a:solidFill>
                    <a:srgbClr val="00B050"/>
                  </a:solidFill>
                </a:rPr>
                <a:t>ほうれん草</a:t>
              </a:r>
              <a:endParaRPr kumimoji="1" lang="ja-JP" altLang="en-US" dirty="0">
                <a:solidFill>
                  <a:srgbClr val="00B050"/>
                </a:solidFill>
              </a:endParaRPr>
            </a:p>
          </p:txBody>
        </p:sp>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07" y="404664"/>
              <a:ext cx="28575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143590" y="2138214"/>
              <a:ext cx="2902340" cy="369332"/>
            </a:xfrm>
            <a:prstGeom prst="rect">
              <a:avLst/>
            </a:prstGeom>
            <a:noFill/>
          </p:spPr>
          <p:txBody>
            <a:bodyPr wrap="square" rtlCol="0">
              <a:spAutoFit/>
            </a:bodyPr>
            <a:lstStyle/>
            <a:p>
              <a:r>
                <a:rPr kumimoji="1" lang="ja-JP" altLang="en-US" sz="1600" dirty="0" smtClean="0"/>
                <a:t>ククルビタシン</a:t>
              </a:r>
              <a:r>
                <a:rPr kumimoji="1" lang="ja-JP" altLang="en-US" dirty="0" smtClean="0"/>
                <a:t>　</a:t>
              </a:r>
              <a:r>
                <a:rPr kumimoji="1" lang="ja-JP" altLang="en-US" dirty="0" smtClean="0">
                  <a:solidFill>
                    <a:schemeClr val="accent6">
                      <a:lumMod val="75000"/>
                    </a:schemeClr>
                  </a:solidFill>
                </a:rPr>
                <a:t>ズッキ－ニ</a:t>
              </a:r>
              <a:endParaRPr kumimoji="1" lang="ja-JP" altLang="en-US" dirty="0">
                <a:solidFill>
                  <a:schemeClr val="accent6">
                    <a:lumMod val="75000"/>
                  </a:schemeClr>
                </a:solidFill>
              </a:endParaRPr>
            </a:p>
          </p:txBody>
        </p:sp>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6472" y="4706186"/>
              <a:ext cx="2066655" cy="201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7380312" y="6381328"/>
              <a:ext cx="1656184" cy="369332"/>
            </a:xfrm>
            <a:prstGeom prst="rect">
              <a:avLst/>
            </a:prstGeom>
            <a:noFill/>
          </p:spPr>
          <p:txBody>
            <a:bodyPr wrap="square" rtlCol="0">
              <a:spAutoFit/>
            </a:bodyPr>
            <a:lstStyle/>
            <a:p>
              <a:r>
                <a:rPr kumimoji="1" lang="ja-JP" altLang="en-US" dirty="0" smtClean="0">
                  <a:solidFill>
                    <a:srgbClr val="FF66CC"/>
                  </a:solidFill>
                </a:rPr>
                <a:t>梅、アーモンド　　</a:t>
              </a:r>
              <a:endParaRPr kumimoji="1" lang="ja-JP" altLang="en-US" dirty="0">
                <a:solidFill>
                  <a:srgbClr val="FF66CC"/>
                </a:solidFill>
              </a:endParaRPr>
            </a:p>
          </p:txBody>
        </p:sp>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6472" y="185741"/>
              <a:ext cx="3287779" cy="1742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6675113" y="1554113"/>
              <a:ext cx="1926496" cy="369332"/>
            </a:xfrm>
            <a:prstGeom prst="rect">
              <a:avLst/>
            </a:prstGeom>
            <a:solidFill>
              <a:schemeClr val="bg1"/>
            </a:solidFill>
          </p:spPr>
          <p:txBody>
            <a:bodyPr wrap="square" rtlCol="0">
              <a:spAutoFit/>
            </a:bodyPr>
            <a:lstStyle/>
            <a:p>
              <a:r>
                <a:rPr lang="ja-JP" altLang="en-US" dirty="0" smtClean="0"/>
                <a:t>トマチン　　</a:t>
              </a:r>
              <a:r>
                <a:rPr lang="ja-JP" altLang="en-US" dirty="0" smtClean="0">
                  <a:solidFill>
                    <a:srgbClr val="FF0000"/>
                  </a:solidFill>
                </a:rPr>
                <a:t>トマト</a:t>
              </a:r>
              <a:endParaRPr kumimoji="1" lang="ja-JP" altLang="en-US" dirty="0">
                <a:solidFill>
                  <a:srgbClr val="FF0000"/>
                </a:solidFill>
              </a:endParaRPr>
            </a:p>
          </p:txBody>
        </p:sp>
        <p:pic>
          <p:nvPicPr>
            <p:cNvPr id="615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5930" y="1519355"/>
              <a:ext cx="2946257" cy="1607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4211960" y="2941738"/>
              <a:ext cx="1224136" cy="369332"/>
            </a:xfrm>
            <a:prstGeom prst="rect">
              <a:avLst/>
            </a:prstGeom>
            <a:noFill/>
          </p:spPr>
          <p:txBody>
            <a:bodyPr wrap="square" rtlCol="0">
              <a:spAutoFit/>
            </a:bodyPr>
            <a:lstStyle/>
            <a:p>
              <a:r>
                <a:rPr kumimoji="1" lang="ja-JP" altLang="en-US" dirty="0" smtClean="0">
                  <a:solidFill>
                    <a:srgbClr val="C00000"/>
                  </a:solidFill>
                </a:rPr>
                <a:t>じゃがいも</a:t>
              </a:r>
              <a:endParaRPr kumimoji="1" lang="ja-JP" altLang="en-US" dirty="0">
                <a:solidFill>
                  <a:srgbClr val="C00000"/>
                </a:solidFill>
              </a:endParaRPr>
            </a:p>
          </p:txBody>
        </p:sp>
        <p:sp>
          <p:nvSpPr>
            <p:cNvPr id="10" name="テキスト ボックス 9"/>
            <p:cNvSpPr txBox="1"/>
            <p:nvPr/>
          </p:nvSpPr>
          <p:spPr>
            <a:xfrm>
              <a:off x="7380312" y="3552217"/>
              <a:ext cx="1392741" cy="369332"/>
            </a:xfrm>
            <a:prstGeom prst="rect">
              <a:avLst/>
            </a:prstGeom>
            <a:noFill/>
          </p:spPr>
          <p:txBody>
            <a:bodyPr wrap="square" rtlCol="0">
              <a:spAutoFit/>
            </a:bodyPr>
            <a:lstStyle/>
            <a:p>
              <a:r>
                <a:rPr kumimoji="1" lang="ja-JP" altLang="en-US" dirty="0" smtClean="0">
                  <a:solidFill>
                    <a:srgbClr val="00B0F0"/>
                  </a:solidFill>
                </a:rPr>
                <a:t>ステロイド環</a:t>
              </a:r>
              <a:endParaRPr kumimoji="1" lang="ja-JP" altLang="en-US" dirty="0">
                <a:solidFill>
                  <a:srgbClr val="00B0F0"/>
                </a:solidFill>
              </a:endParaRPr>
            </a:p>
          </p:txBody>
        </p:sp>
        <p:sp>
          <p:nvSpPr>
            <p:cNvPr id="11" name="正方形/長方形 10"/>
            <p:cNvSpPr/>
            <p:nvPr/>
          </p:nvSpPr>
          <p:spPr>
            <a:xfrm>
              <a:off x="5710819" y="3126404"/>
              <a:ext cx="1669493" cy="1113826"/>
            </a:xfrm>
            <a:prstGeom prst="rect">
              <a:avLst/>
            </a:prstGeom>
            <a:noFill/>
            <a:ln>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2" name="テキスト ボックス 11"/>
            <p:cNvSpPr txBox="1"/>
            <p:nvPr/>
          </p:nvSpPr>
          <p:spPr>
            <a:xfrm>
              <a:off x="2989275" y="167073"/>
              <a:ext cx="3094893" cy="461665"/>
            </a:xfrm>
            <a:prstGeom prst="rect">
              <a:avLst/>
            </a:prstGeom>
            <a:noFill/>
          </p:spPr>
          <p:txBody>
            <a:bodyPr wrap="square" rtlCol="0">
              <a:spAutoFit/>
            </a:bodyPr>
            <a:lstStyle/>
            <a:p>
              <a:r>
                <a:rPr kumimoji="1" lang="ja-JP" altLang="en-US" sz="2400" dirty="0" smtClean="0">
                  <a:solidFill>
                    <a:srgbClr val="00B0F0"/>
                  </a:solidFill>
                </a:rPr>
                <a:t>野菜に含まれる毒物</a:t>
              </a:r>
              <a:endParaRPr kumimoji="1" lang="ja-JP" altLang="en-US" sz="2400" dirty="0">
                <a:solidFill>
                  <a:srgbClr val="00B0F0"/>
                </a:solidFill>
              </a:endParaRPr>
            </a:p>
          </p:txBody>
        </p:sp>
        <p:sp>
          <p:nvSpPr>
            <p:cNvPr id="21" name="正方形/長方形 20"/>
            <p:cNvSpPr/>
            <p:nvPr/>
          </p:nvSpPr>
          <p:spPr>
            <a:xfrm>
              <a:off x="7420646" y="395156"/>
              <a:ext cx="967778" cy="634298"/>
            </a:xfrm>
            <a:prstGeom prst="rect">
              <a:avLst/>
            </a:prstGeom>
            <a:noFill/>
            <a:ln>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2" name="正方形/長方形 21"/>
            <p:cNvSpPr/>
            <p:nvPr/>
          </p:nvSpPr>
          <p:spPr>
            <a:xfrm>
              <a:off x="395536" y="980728"/>
              <a:ext cx="1872208" cy="942717"/>
            </a:xfrm>
            <a:prstGeom prst="rect">
              <a:avLst/>
            </a:prstGeom>
            <a:noFill/>
            <a:ln>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3" name="正方形/長方形 22"/>
            <p:cNvSpPr/>
            <p:nvPr/>
          </p:nvSpPr>
          <p:spPr>
            <a:xfrm>
              <a:off x="3929543" y="1863975"/>
              <a:ext cx="1362537" cy="825437"/>
            </a:xfrm>
            <a:prstGeom prst="rect">
              <a:avLst/>
            </a:prstGeom>
            <a:noFill/>
            <a:ln>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4" name="正方形/長方形 23"/>
            <p:cNvSpPr/>
            <p:nvPr/>
          </p:nvSpPr>
          <p:spPr>
            <a:xfrm>
              <a:off x="2079356" y="2898352"/>
              <a:ext cx="454400" cy="586977"/>
            </a:xfrm>
            <a:prstGeom prst="rect">
              <a:avLst/>
            </a:prstGeom>
            <a:noFill/>
            <a:ln>
              <a:solidFill>
                <a:srgbClr val="00B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5" name="正方形/長方形 24"/>
            <p:cNvSpPr/>
            <p:nvPr/>
          </p:nvSpPr>
          <p:spPr>
            <a:xfrm>
              <a:off x="7296706" y="4609562"/>
              <a:ext cx="347049" cy="475622"/>
            </a:xfrm>
            <a:prstGeom prst="rect">
              <a:avLst/>
            </a:prstGeom>
            <a:noFill/>
            <a:ln>
              <a:solidFill>
                <a:srgbClr val="00B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6" name="正方形/長方形 25"/>
            <p:cNvSpPr/>
            <p:nvPr/>
          </p:nvSpPr>
          <p:spPr>
            <a:xfrm>
              <a:off x="1920535" y="5421915"/>
              <a:ext cx="613219" cy="455358"/>
            </a:xfrm>
            <a:prstGeom prst="rect">
              <a:avLst/>
            </a:prstGeom>
            <a:noFill/>
            <a:ln>
              <a:solidFill>
                <a:srgbClr val="FFC00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grpSp>
      <p:sp>
        <p:nvSpPr>
          <p:cNvPr id="14" name="テキスト ボックス 13"/>
          <p:cNvSpPr txBox="1"/>
          <p:nvPr/>
        </p:nvSpPr>
        <p:spPr>
          <a:xfrm>
            <a:off x="4286871" y="3204235"/>
            <a:ext cx="1005209" cy="369332"/>
          </a:xfrm>
          <a:prstGeom prst="rect">
            <a:avLst/>
          </a:prstGeom>
          <a:noFill/>
        </p:spPr>
        <p:txBody>
          <a:bodyPr wrap="square" rtlCol="0">
            <a:spAutoFit/>
          </a:bodyPr>
          <a:lstStyle/>
          <a:p>
            <a:r>
              <a:rPr kumimoji="1" lang="ja-JP" altLang="en-US" dirty="0" smtClean="0">
                <a:solidFill>
                  <a:srgbClr val="7030A0"/>
                </a:solidFill>
              </a:rPr>
              <a:t>ナス科</a:t>
            </a:r>
            <a:endParaRPr kumimoji="1" lang="ja-JP" altLang="en-US" dirty="0">
              <a:solidFill>
                <a:srgbClr val="7030A0"/>
              </a:solidFill>
            </a:endParaRPr>
          </a:p>
        </p:txBody>
      </p:sp>
      <p:sp>
        <p:nvSpPr>
          <p:cNvPr id="30" name="テキスト ボックス 29"/>
          <p:cNvSpPr txBox="1"/>
          <p:nvPr/>
        </p:nvSpPr>
        <p:spPr>
          <a:xfrm>
            <a:off x="7743692" y="1860624"/>
            <a:ext cx="1005209" cy="369332"/>
          </a:xfrm>
          <a:prstGeom prst="rect">
            <a:avLst/>
          </a:prstGeom>
          <a:noFill/>
        </p:spPr>
        <p:txBody>
          <a:bodyPr wrap="square" rtlCol="0">
            <a:spAutoFit/>
          </a:bodyPr>
          <a:lstStyle/>
          <a:p>
            <a:r>
              <a:rPr kumimoji="1" lang="ja-JP" altLang="en-US" dirty="0" smtClean="0">
                <a:solidFill>
                  <a:srgbClr val="7030A0"/>
                </a:solidFill>
              </a:rPr>
              <a:t>ナス科</a:t>
            </a:r>
            <a:endParaRPr kumimoji="1" lang="ja-JP" altLang="en-US" dirty="0">
              <a:solidFill>
                <a:srgbClr val="7030A0"/>
              </a:solidFill>
            </a:endParaRPr>
          </a:p>
        </p:txBody>
      </p:sp>
    </p:spTree>
    <p:extLst>
      <p:ext uri="{BB962C8B-B14F-4D97-AF65-F5344CB8AC3E}">
        <p14:creationId xmlns:p14="http://schemas.microsoft.com/office/powerpoint/2010/main" val="7508023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6740"/>
          <a:stretch/>
        </p:blipFill>
        <p:spPr bwMode="auto">
          <a:xfrm>
            <a:off x="4020357" y="4126810"/>
            <a:ext cx="5123644" cy="2470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コネクタ 4"/>
          <p:cNvCxnSpPr/>
          <p:nvPr/>
        </p:nvCxnSpPr>
        <p:spPr>
          <a:xfrm>
            <a:off x="0" y="836712"/>
            <a:ext cx="914400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2489702" y="184086"/>
            <a:ext cx="3210236" cy="523220"/>
          </a:xfrm>
          <a:prstGeom prst="rect">
            <a:avLst/>
          </a:prstGeom>
        </p:spPr>
        <p:txBody>
          <a:bodyPr wrap="square">
            <a:spAutoFit/>
          </a:bodyPr>
          <a:lstStyle/>
          <a:p>
            <a:r>
              <a:rPr lang="ja-JP" altLang="en-US" sz="2800" dirty="0" smtClean="0"/>
              <a:t>ジャガイモの歴史</a:t>
            </a:r>
            <a:endParaRPr lang="ja-JP" altLang="en-US" sz="2800" dirty="0"/>
          </a:p>
        </p:txBody>
      </p:sp>
      <p:sp>
        <p:nvSpPr>
          <p:cNvPr id="6" name="テキスト ボックス 5"/>
          <p:cNvSpPr txBox="1"/>
          <p:nvPr/>
        </p:nvSpPr>
        <p:spPr>
          <a:xfrm>
            <a:off x="220596" y="966374"/>
            <a:ext cx="8239835" cy="5632311"/>
          </a:xfrm>
          <a:prstGeom prst="rect">
            <a:avLst/>
          </a:prstGeom>
          <a:noFill/>
        </p:spPr>
        <p:txBody>
          <a:bodyPr wrap="square" rtlCol="0">
            <a:spAutoFit/>
          </a:bodyPr>
          <a:lstStyle/>
          <a:p>
            <a:r>
              <a:rPr lang="ja-JP" altLang="en-US" dirty="0" smtClean="0"/>
              <a:t>・ジャガイモ</a:t>
            </a:r>
            <a:r>
              <a:rPr lang="ja-JP" altLang="en-US" dirty="0"/>
              <a:t>は</a:t>
            </a:r>
            <a:r>
              <a:rPr lang="en-US" altLang="ja-JP" dirty="0" smtClean="0">
                <a:solidFill>
                  <a:srgbClr val="FF0000"/>
                </a:solidFill>
              </a:rPr>
              <a:t>16</a:t>
            </a:r>
            <a:r>
              <a:rPr lang="ja-JP" altLang="en-US" dirty="0">
                <a:solidFill>
                  <a:srgbClr val="FF0000"/>
                </a:solidFill>
              </a:rPr>
              <a:t>世紀に</a:t>
            </a:r>
            <a:r>
              <a:rPr lang="ja-JP" altLang="en-US" dirty="0" smtClean="0">
                <a:solidFill>
                  <a:srgbClr val="1903BF"/>
                </a:solidFill>
              </a:rPr>
              <a:t>南米アンデス</a:t>
            </a:r>
            <a:r>
              <a:rPr lang="ja-JP" altLang="en-US" dirty="0" smtClean="0"/>
              <a:t>から</a:t>
            </a:r>
            <a:r>
              <a:rPr lang="ja-JP" altLang="en-US" dirty="0"/>
              <a:t>ヨーロッパに</a:t>
            </a:r>
            <a:r>
              <a:rPr lang="ja-JP" altLang="en-US" dirty="0" smtClean="0"/>
              <a:t>もたらされた。最初は家畜用</a:t>
            </a:r>
            <a:endParaRPr lang="en-US" altLang="ja-JP" dirty="0" smtClean="0"/>
          </a:p>
          <a:p>
            <a:r>
              <a:rPr lang="ja-JP" altLang="en-US" dirty="0" smtClean="0"/>
              <a:t>・聖書に載っておらず、種芋で増えるので、</a:t>
            </a:r>
            <a:r>
              <a:rPr lang="ja-JP" altLang="en-US" dirty="0" smtClean="0">
                <a:solidFill>
                  <a:srgbClr val="FF0000"/>
                </a:solidFill>
              </a:rPr>
              <a:t>「悪魔の作物」</a:t>
            </a:r>
            <a:r>
              <a:rPr lang="ja-JP" altLang="en-US" dirty="0" smtClean="0"/>
              <a:t>として嫌われた。</a:t>
            </a:r>
            <a:endParaRPr lang="en-US" altLang="ja-JP" dirty="0" smtClean="0"/>
          </a:p>
          <a:p>
            <a:endParaRPr lang="en-US" altLang="ja-JP" dirty="0" smtClean="0"/>
          </a:p>
          <a:p>
            <a:r>
              <a:rPr lang="ja-JP" altLang="en-US" dirty="0" smtClean="0"/>
              <a:t>・ジャガイモの利点　　</a:t>
            </a:r>
            <a:r>
              <a:rPr lang="ja-JP" altLang="en-US" dirty="0" smtClean="0">
                <a:solidFill>
                  <a:srgbClr val="2F0DF9"/>
                </a:solidFill>
              </a:rPr>
              <a:t>ヨ－ロッパの人口を激増させた！</a:t>
            </a:r>
            <a:endParaRPr lang="en-US" altLang="ja-JP" dirty="0" smtClean="0">
              <a:solidFill>
                <a:srgbClr val="2F0DF9"/>
              </a:solidFill>
            </a:endParaRPr>
          </a:p>
          <a:p>
            <a:r>
              <a:rPr lang="ja-JP" altLang="en-US" dirty="0"/>
              <a:t>　</a:t>
            </a:r>
            <a:r>
              <a:rPr lang="en-US" altLang="ja-JP" dirty="0" smtClean="0"/>
              <a:t>1.</a:t>
            </a:r>
            <a:r>
              <a:rPr lang="ja-JP" altLang="en-US" dirty="0" smtClean="0"/>
              <a:t>寒冷</a:t>
            </a:r>
            <a:r>
              <a:rPr lang="ja-JP" altLang="en-US" dirty="0"/>
              <a:t>な気候に</a:t>
            </a:r>
            <a:r>
              <a:rPr lang="ja-JP" altLang="en-US" dirty="0" smtClean="0"/>
              <a:t>耐え、高地や痩せて</a:t>
            </a:r>
            <a:r>
              <a:rPr lang="ja-JP" altLang="en-US" dirty="0"/>
              <a:t>いる土地でも</a:t>
            </a:r>
            <a:r>
              <a:rPr lang="ja-JP" altLang="en-US" dirty="0" smtClean="0"/>
              <a:t>育ち、収量が大きい。</a:t>
            </a:r>
            <a:endParaRPr lang="en-US" altLang="ja-JP" dirty="0" smtClean="0"/>
          </a:p>
          <a:p>
            <a:r>
              <a:rPr lang="ja-JP" altLang="en-US" dirty="0"/>
              <a:t>　</a:t>
            </a:r>
            <a:r>
              <a:rPr lang="en-US" altLang="ja-JP" dirty="0" smtClean="0"/>
              <a:t>2.</a:t>
            </a:r>
            <a:r>
              <a:rPr lang="ja-JP" altLang="en-US" dirty="0" smtClean="0"/>
              <a:t>戦争</a:t>
            </a:r>
            <a:r>
              <a:rPr lang="ja-JP" altLang="en-US" dirty="0"/>
              <a:t>で畑が踏み荒らされても収穫</a:t>
            </a:r>
            <a:r>
              <a:rPr lang="ja-JP" altLang="en-US" dirty="0" smtClean="0"/>
              <a:t>できる。</a:t>
            </a:r>
            <a:endParaRPr lang="en-US" altLang="ja-JP" dirty="0" smtClean="0"/>
          </a:p>
          <a:p>
            <a:r>
              <a:rPr lang="ja-JP" altLang="en-US" dirty="0" smtClean="0"/>
              <a:t>　</a:t>
            </a:r>
            <a:r>
              <a:rPr lang="en-US" altLang="ja-JP" dirty="0" smtClean="0"/>
              <a:t>3.</a:t>
            </a:r>
            <a:r>
              <a:rPr lang="ja-JP" altLang="en-US" dirty="0" smtClean="0"/>
              <a:t>農民にジャガイモを食べさせれば、領主は美味しい麦を食べられる。</a:t>
            </a:r>
            <a:endParaRPr lang="en-US" altLang="ja-JP" dirty="0" smtClean="0"/>
          </a:p>
          <a:p>
            <a:endParaRPr lang="en-US" altLang="ja-JP" dirty="0" smtClean="0"/>
          </a:p>
          <a:p>
            <a:r>
              <a:rPr kumimoji="1" lang="ja-JP" altLang="en-US" dirty="0" smtClean="0"/>
              <a:t>・</a:t>
            </a:r>
            <a:r>
              <a:rPr kumimoji="1" lang="en-US" altLang="ja-JP" dirty="0" smtClean="0"/>
              <a:t>1728</a:t>
            </a:r>
            <a:r>
              <a:rPr kumimoji="1" lang="ja-JP" altLang="en-US" dirty="0" smtClean="0"/>
              <a:t>年にスコットランドで、</a:t>
            </a:r>
            <a:r>
              <a:rPr kumimoji="1" lang="en-US" altLang="ja-JP" dirty="0" smtClean="0"/>
              <a:t>1748</a:t>
            </a:r>
            <a:r>
              <a:rPr kumimoji="1" lang="ja-JP" altLang="en-US" dirty="0" smtClean="0"/>
              <a:t>年にフランスで</a:t>
            </a:r>
            <a:r>
              <a:rPr kumimoji="1" lang="ja-JP" altLang="en-US" dirty="0" smtClean="0">
                <a:solidFill>
                  <a:srgbClr val="FF0000"/>
                </a:solidFill>
              </a:rPr>
              <a:t>ジャガイモの</a:t>
            </a:r>
            <a:r>
              <a:rPr lang="ja-JP" altLang="en-US" dirty="0" smtClean="0">
                <a:solidFill>
                  <a:srgbClr val="FF0000"/>
                </a:solidFill>
              </a:rPr>
              <a:t>栽培が禁止</a:t>
            </a:r>
            <a:r>
              <a:rPr lang="ja-JP" altLang="en-US" dirty="0" smtClean="0"/>
              <a:t>。</a:t>
            </a:r>
            <a:endParaRPr lang="en-US" altLang="ja-JP" dirty="0" smtClean="0"/>
          </a:p>
          <a:p>
            <a:r>
              <a:rPr lang="ja-JP" altLang="en-US" dirty="0"/>
              <a:t>　</a:t>
            </a:r>
            <a:r>
              <a:rPr lang="ja-JP" altLang="en-US" dirty="0" smtClean="0"/>
              <a:t>英国で葉や茎を調理する料理本が出版されて、ソラニン中毒が多発した。</a:t>
            </a:r>
            <a:endParaRPr lang="en-US" altLang="ja-JP" dirty="0" smtClean="0"/>
          </a:p>
          <a:p>
            <a:r>
              <a:rPr lang="ja-JP" altLang="en-US" dirty="0" smtClean="0"/>
              <a:t>・</a:t>
            </a:r>
            <a:r>
              <a:rPr lang="ja-JP" altLang="en-US" dirty="0"/>
              <a:t>プロイセン</a:t>
            </a:r>
            <a:r>
              <a:rPr lang="ja-JP" altLang="en-US" dirty="0" smtClean="0"/>
              <a:t>の</a:t>
            </a:r>
            <a:r>
              <a:rPr lang="ja-JP" altLang="en-US" dirty="0">
                <a:solidFill>
                  <a:srgbClr val="1903BF"/>
                </a:solidFill>
              </a:rPr>
              <a:t>フリードリヒ</a:t>
            </a:r>
            <a:r>
              <a:rPr lang="en-US" altLang="ja-JP" dirty="0">
                <a:solidFill>
                  <a:srgbClr val="1903BF"/>
                </a:solidFill>
              </a:rPr>
              <a:t>2</a:t>
            </a:r>
            <a:r>
              <a:rPr lang="ja-JP" altLang="en-US" dirty="0">
                <a:solidFill>
                  <a:srgbClr val="1903BF"/>
                </a:solidFill>
              </a:rPr>
              <a:t>世</a:t>
            </a:r>
            <a:r>
              <a:rPr lang="ja-JP" altLang="en-US" dirty="0"/>
              <a:t>は自ら領地を巡回してジャガイモ</a:t>
            </a:r>
            <a:r>
              <a:rPr lang="ja-JP" altLang="en-US" dirty="0" smtClean="0"/>
              <a:t>普及させた。</a:t>
            </a:r>
            <a:endParaRPr lang="en-US" altLang="ja-JP" dirty="0" smtClean="0"/>
          </a:p>
          <a:p>
            <a:r>
              <a:rPr lang="ja-JP" altLang="en-US" dirty="0"/>
              <a:t>・</a:t>
            </a:r>
            <a:r>
              <a:rPr lang="en-US" altLang="ja-JP" dirty="0" smtClean="0"/>
              <a:t>1845</a:t>
            </a:r>
            <a:r>
              <a:rPr lang="ja-JP" altLang="en-US" dirty="0" smtClean="0"/>
              <a:t>年、アイルランドでジャガイモ飢饉が発生。</a:t>
            </a:r>
            <a:endParaRPr lang="en-US" altLang="ja-JP" dirty="0" smtClean="0"/>
          </a:p>
          <a:p>
            <a:r>
              <a:rPr lang="ja-JP" altLang="en-US" dirty="0" smtClean="0"/>
              <a:t>　死者</a:t>
            </a:r>
            <a:r>
              <a:rPr lang="en-US" altLang="ja-JP" dirty="0" smtClean="0"/>
              <a:t>100</a:t>
            </a:r>
            <a:r>
              <a:rPr lang="ja-JP" altLang="en-US" dirty="0" smtClean="0"/>
              <a:t>万人、難民</a:t>
            </a:r>
            <a:r>
              <a:rPr lang="en-US" altLang="ja-JP" dirty="0" smtClean="0"/>
              <a:t>150</a:t>
            </a:r>
            <a:r>
              <a:rPr lang="ja-JP" altLang="en-US" dirty="0" smtClean="0"/>
              <a:t>万人</a:t>
            </a:r>
            <a:endParaRPr lang="en-US" altLang="ja-JP" dirty="0" smtClean="0"/>
          </a:p>
          <a:p>
            <a:endParaRPr lang="en-US" altLang="ja-JP" dirty="0" smtClean="0"/>
          </a:p>
          <a:p>
            <a:r>
              <a:rPr lang="ja-JP" altLang="en-US" dirty="0" smtClean="0"/>
              <a:t>・保存方法</a:t>
            </a:r>
            <a:endParaRPr lang="en-US" altLang="ja-JP" dirty="0"/>
          </a:p>
          <a:p>
            <a:r>
              <a:rPr lang="ja-JP" altLang="en-US" dirty="0"/>
              <a:t>　</a:t>
            </a:r>
            <a:r>
              <a:rPr lang="en-US" altLang="ja-JP" dirty="0"/>
              <a:t>1</a:t>
            </a:r>
            <a:r>
              <a:rPr lang="en-US" altLang="ja-JP" dirty="0" smtClean="0"/>
              <a:t>.</a:t>
            </a:r>
            <a:r>
              <a:rPr lang="ja-JP" altLang="en-US" dirty="0" smtClean="0"/>
              <a:t>低温</a:t>
            </a:r>
            <a:r>
              <a:rPr lang="en-US" altLang="ja-JP" dirty="0" smtClean="0"/>
              <a:t>3℃</a:t>
            </a:r>
            <a:r>
              <a:rPr lang="ja-JP" altLang="en-US" dirty="0"/>
              <a:t>～</a:t>
            </a:r>
            <a:r>
              <a:rPr lang="en-US" altLang="ja-JP" dirty="0" smtClean="0"/>
              <a:t>10</a:t>
            </a:r>
            <a:r>
              <a:rPr lang="en-US" altLang="ja-JP" dirty="0"/>
              <a:t>℃</a:t>
            </a:r>
            <a:r>
              <a:rPr lang="ja-JP" altLang="en-US" dirty="0" err="1" smtClean="0"/>
              <a:t>で貯</a:t>
            </a:r>
            <a:r>
              <a:rPr lang="ja-JP" altLang="en-US" dirty="0" smtClean="0"/>
              <a:t>蔵し発芽</a:t>
            </a:r>
            <a:r>
              <a:rPr lang="ja-JP" altLang="en-US" dirty="0"/>
              <a:t>を</a:t>
            </a:r>
            <a:r>
              <a:rPr lang="ja-JP" altLang="en-US" dirty="0" smtClean="0"/>
              <a:t>防ぐ。</a:t>
            </a:r>
            <a:endParaRPr lang="en-US" altLang="ja-JP" dirty="0" smtClean="0"/>
          </a:p>
          <a:p>
            <a:r>
              <a:rPr lang="ja-JP" altLang="en-US" dirty="0" smtClean="0"/>
              <a:t>　</a:t>
            </a:r>
            <a:r>
              <a:rPr lang="en-US" altLang="ja-JP" dirty="0" smtClean="0"/>
              <a:t>2.</a:t>
            </a:r>
            <a:r>
              <a:rPr lang="ja-JP" altLang="en-US" dirty="0" smtClean="0"/>
              <a:t>海外産には発芽防止剤クロロプロ</a:t>
            </a:r>
            <a:endParaRPr lang="en-US" altLang="ja-JP" dirty="0" smtClean="0"/>
          </a:p>
          <a:p>
            <a:r>
              <a:rPr lang="ja-JP" altLang="en-US" dirty="0"/>
              <a:t>　</a:t>
            </a:r>
            <a:r>
              <a:rPr lang="ja-JP" altLang="en-US" dirty="0" smtClean="0"/>
              <a:t>　ファムが用いられる。</a:t>
            </a:r>
            <a:endParaRPr lang="en-US" altLang="ja-JP" dirty="0" smtClean="0"/>
          </a:p>
          <a:p>
            <a:r>
              <a:rPr kumimoji="1" lang="ja-JP" altLang="en-US" dirty="0"/>
              <a:t>　</a:t>
            </a:r>
            <a:r>
              <a:rPr kumimoji="1" lang="en-US" altLang="ja-JP" dirty="0" smtClean="0"/>
              <a:t>3.</a:t>
            </a:r>
            <a:r>
              <a:rPr lang="ja-JP" altLang="en-US" dirty="0" smtClean="0"/>
              <a:t>チューニョに加工すると保存がきく。</a:t>
            </a:r>
            <a:endParaRPr lang="en-US" altLang="ja-JP" dirty="0" smtClean="0"/>
          </a:p>
          <a:p>
            <a:r>
              <a:rPr kumimoji="1" lang="ja-JP" altLang="en-US" dirty="0"/>
              <a:t>　</a:t>
            </a:r>
            <a:r>
              <a:rPr kumimoji="1" lang="ja-JP" altLang="en-US" dirty="0" smtClean="0"/>
              <a:t>　凍結と乾燥、足踏み脱水して乾燥</a:t>
            </a:r>
            <a:r>
              <a:rPr lang="ja-JP" altLang="en-US" dirty="0"/>
              <a:t>。</a:t>
            </a:r>
            <a:endParaRPr kumimoji="1" lang="ja-JP" altLang="en-US" dirty="0"/>
          </a:p>
        </p:txBody>
      </p:sp>
    </p:spTree>
    <p:extLst>
      <p:ext uri="{BB962C8B-B14F-4D97-AF65-F5344CB8AC3E}">
        <p14:creationId xmlns:p14="http://schemas.microsoft.com/office/powerpoint/2010/main" val="14382647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836712"/>
            <a:ext cx="9144000" cy="0"/>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正方形/長方形 1"/>
          <p:cNvSpPr/>
          <p:nvPr/>
        </p:nvSpPr>
        <p:spPr>
          <a:xfrm>
            <a:off x="2771800" y="184086"/>
            <a:ext cx="2880320" cy="523220"/>
          </a:xfrm>
          <a:prstGeom prst="rect">
            <a:avLst/>
          </a:prstGeom>
        </p:spPr>
        <p:txBody>
          <a:bodyPr wrap="square">
            <a:spAutoFit/>
          </a:bodyPr>
          <a:lstStyle/>
          <a:p>
            <a:r>
              <a:rPr lang="ja-JP" altLang="en-US" sz="2800" dirty="0"/>
              <a:t>キャサバ</a:t>
            </a:r>
            <a:r>
              <a:rPr lang="ja-JP" altLang="en-US" sz="2800" dirty="0" smtClean="0"/>
              <a:t>の歴史</a:t>
            </a:r>
            <a:endParaRPr lang="ja-JP" altLang="en-US" sz="28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486" y="3614944"/>
            <a:ext cx="6005890" cy="312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キャッサバ に対する画像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2639" y="960301"/>
            <a:ext cx="3431849" cy="270935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30359" y="1124744"/>
            <a:ext cx="5544617" cy="5355312"/>
          </a:xfrm>
          <a:prstGeom prst="rect">
            <a:avLst/>
          </a:prstGeom>
          <a:noFill/>
        </p:spPr>
        <p:txBody>
          <a:bodyPr wrap="square" rtlCol="0">
            <a:spAutoFit/>
          </a:bodyPr>
          <a:lstStyle/>
          <a:p>
            <a:r>
              <a:rPr kumimoji="1" lang="ja-JP" altLang="en-US" dirty="0" smtClean="0"/>
              <a:t>・キャッサバは</a:t>
            </a:r>
            <a:r>
              <a:rPr kumimoji="1" lang="ja-JP" altLang="en-US" dirty="0" smtClean="0">
                <a:solidFill>
                  <a:srgbClr val="2F0DF9"/>
                </a:solidFill>
              </a:rPr>
              <a:t>中南米原産</a:t>
            </a:r>
            <a:r>
              <a:rPr kumimoji="1" lang="ja-JP" altLang="en-US" dirty="0" smtClean="0"/>
              <a:t>の多年生植物の</a:t>
            </a:r>
            <a:r>
              <a:rPr kumimoji="1" lang="ja-JP" altLang="en-US" dirty="0" smtClean="0">
                <a:solidFill>
                  <a:srgbClr val="FF0000"/>
                </a:solidFill>
              </a:rPr>
              <a:t>芋</a:t>
            </a:r>
            <a:endParaRPr kumimoji="1" lang="en-US" altLang="ja-JP" dirty="0" smtClean="0">
              <a:solidFill>
                <a:srgbClr val="FF0000"/>
              </a:solidFill>
            </a:endParaRPr>
          </a:p>
          <a:p>
            <a:r>
              <a:rPr lang="ja-JP" altLang="en-US" dirty="0" smtClean="0"/>
              <a:t>　タピオカ澱粉の原料となる。</a:t>
            </a:r>
            <a:endParaRPr lang="en-US" altLang="ja-JP" dirty="0" smtClean="0"/>
          </a:p>
          <a:p>
            <a:r>
              <a:rPr lang="ja-JP" altLang="en-US" dirty="0" smtClean="0"/>
              <a:t>・</a:t>
            </a:r>
            <a:r>
              <a:rPr lang="en-US" altLang="ja-JP" dirty="0" smtClean="0"/>
              <a:t>16</a:t>
            </a:r>
            <a:r>
              <a:rPr lang="ja-JP" altLang="en-US" dirty="0" smtClean="0"/>
              <a:t>世紀に</a:t>
            </a:r>
            <a:r>
              <a:rPr lang="ja-JP" altLang="en-US" dirty="0" smtClean="0">
                <a:solidFill>
                  <a:srgbClr val="FF0000"/>
                </a:solidFill>
              </a:rPr>
              <a:t>キャッサバは黒人奴隷の船上食料</a:t>
            </a:r>
            <a:r>
              <a:rPr lang="ja-JP" altLang="en-US" dirty="0" smtClean="0"/>
              <a:t>に利用。</a:t>
            </a:r>
            <a:endParaRPr lang="en-US" altLang="ja-JP" dirty="0" smtClean="0"/>
          </a:p>
          <a:p>
            <a:r>
              <a:rPr kumimoji="1" lang="ja-JP" altLang="en-US" dirty="0" smtClean="0"/>
              <a:t>・キャサバの利点</a:t>
            </a:r>
            <a:endParaRPr kumimoji="1" lang="en-US" altLang="ja-JP" dirty="0" smtClean="0"/>
          </a:p>
          <a:p>
            <a:r>
              <a:rPr lang="ja-JP" altLang="en-US" dirty="0" smtClean="0"/>
              <a:t>　</a:t>
            </a:r>
            <a:r>
              <a:rPr lang="en-US" altLang="ja-JP" dirty="0" smtClean="0"/>
              <a:t>1.</a:t>
            </a:r>
            <a:r>
              <a:rPr lang="ja-JP" altLang="en-US" dirty="0" smtClean="0"/>
              <a:t>高温、乾燥気候に強い。</a:t>
            </a:r>
            <a:endParaRPr lang="en-US" altLang="ja-JP" dirty="0" smtClean="0"/>
          </a:p>
          <a:p>
            <a:r>
              <a:rPr kumimoji="1" lang="ja-JP" altLang="en-US" dirty="0" smtClean="0"/>
              <a:t>　</a:t>
            </a:r>
            <a:r>
              <a:rPr kumimoji="1" lang="en-US" altLang="ja-JP" dirty="0" smtClean="0"/>
              <a:t>2.</a:t>
            </a:r>
            <a:r>
              <a:rPr kumimoji="1" lang="ja-JP" altLang="en-US" dirty="0" smtClean="0"/>
              <a:t>酸性土壌、痩せ地でも栽培可能（</a:t>
            </a:r>
            <a:r>
              <a:rPr kumimoji="1" lang="en-US" altLang="ja-JP" dirty="0" smtClean="0"/>
              <a:t>10</a:t>
            </a:r>
            <a:r>
              <a:rPr kumimoji="1" lang="ja-JP" altLang="en-US" dirty="0" smtClean="0"/>
              <a:t>トン</a:t>
            </a:r>
            <a:r>
              <a:rPr kumimoji="1" lang="en-US" altLang="ja-JP" dirty="0" smtClean="0"/>
              <a:t>/ha</a:t>
            </a:r>
            <a:r>
              <a:rPr kumimoji="1" lang="ja-JP" altLang="en-US" dirty="0" smtClean="0"/>
              <a:t>）</a:t>
            </a:r>
            <a:endParaRPr kumimoji="1" lang="en-US" altLang="ja-JP" dirty="0" smtClean="0"/>
          </a:p>
          <a:p>
            <a:r>
              <a:rPr lang="ja-JP" altLang="en-US" dirty="0" smtClean="0"/>
              <a:t>　</a:t>
            </a:r>
            <a:r>
              <a:rPr lang="en-US" altLang="ja-JP" dirty="0" smtClean="0"/>
              <a:t>3.</a:t>
            </a:r>
            <a:r>
              <a:rPr lang="ja-JP" altLang="en-US" dirty="0" smtClean="0"/>
              <a:t>高収量（</a:t>
            </a:r>
            <a:r>
              <a:rPr lang="en-US" altLang="ja-JP" dirty="0" smtClean="0"/>
              <a:t>11</a:t>
            </a:r>
            <a:r>
              <a:rPr lang="ja-JP" altLang="en-US" dirty="0" smtClean="0"/>
              <a:t>カ月で</a:t>
            </a:r>
            <a:r>
              <a:rPr lang="en-US" altLang="ja-JP" dirty="0" smtClean="0"/>
              <a:t>30</a:t>
            </a:r>
            <a:r>
              <a:rPr lang="ja-JP" altLang="en-US" dirty="0" smtClean="0"/>
              <a:t>～</a:t>
            </a:r>
            <a:r>
              <a:rPr lang="en-US" altLang="ja-JP" dirty="0" smtClean="0"/>
              <a:t>100</a:t>
            </a:r>
            <a:r>
              <a:rPr lang="ja-JP" altLang="en-US" dirty="0" smtClean="0"/>
              <a:t>トン</a:t>
            </a:r>
            <a:r>
              <a:rPr lang="en-US" altLang="ja-JP" dirty="0" smtClean="0"/>
              <a:t>/ha</a:t>
            </a:r>
            <a:r>
              <a:rPr lang="ja-JP" altLang="en-US" dirty="0" smtClean="0"/>
              <a:t>）</a:t>
            </a:r>
            <a:endParaRPr lang="en-US" altLang="ja-JP" dirty="0" smtClean="0"/>
          </a:p>
          <a:p>
            <a:r>
              <a:rPr kumimoji="1" lang="ja-JP" altLang="en-US" dirty="0" smtClean="0"/>
              <a:t>　　サツマイモ（</a:t>
            </a:r>
            <a:r>
              <a:rPr kumimoji="1" lang="en-US" altLang="ja-JP" dirty="0" smtClean="0"/>
              <a:t>10</a:t>
            </a:r>
            <a:r>
              <a:rPr kumimoji="1" lang="ja-JP" altLang="en-US" dirty="0" smtClean="0"/>
              <a:t>ｔ）やジャガイモ（</a:t>
            </a:r>
            <a:r>
              <a:rPr kumimoji="1" lang="en-US" altLang="ja-JP" dirty="0" smtClean="0"/>
              <a:t>12</a:t>
            </a:r>
            <a:r>
              <a:rPr kumimoji="1" lang="ja-JP" altLang="en-US" dirty="0" smtClean="0"/>
              <a:t>ｔ）の</a:t>
            </a:r>
            <a:r>
              <a:rPr kumimoji="1" lang="en-US" altLang="ja-JP" dirty="0" smtClean="0"/>
              <a:t>3</a:t>
            </a:r>
            <a:r>
              <a:rPr kumimoji="1" lang="ja-JP" altLang="en-US" dirty="0" smtClean="0"/>
              <a:t>倍以上</a:t>
            </a:r>
            <a:endParaRPr kumimoji="1" lang="en-US" altLang="ja-JP" dirty="0" smtClean="0"/>
          </a:p>
          <a:p>
            <a:r>
              <a:rPr lang="ja-JP" altLang="en-US" dirty="0" smtClean="0"/>
              <a:t>　</a:t>
            </a:r>
            <a:r>
              <a:rPr lang="en-US" altLang="ja-JP" dirty="0" smtClean="0"/>
              <a:t>4.</a:t>
            </a:r>
            <a:r>
              <a:rPr lang="ja-JP" altLang="en-US" dirty="0" smtClean="0"/>
              <a:t>茎</a:t>
            </a:r>
            <a:r>
              <a:rPr lang="en-US" altLang="ja-JP" dirty="0" smtClean="0"/>
              <a:t>25cm</a:t>
            </a:r>
            <a:r>
              <a:rPr lang="ja-JP" altLang="en-US" dirty="0" smtClean="0"/>
              <a:t>を地面に刺して苗をつくる。</a:t>
            </a:r>
            <a:endParaRPr lang="en-US" altLang="ja-JP" dirty="0" smtClean="0"/>
          </a:p>
          <a:p>
            <a:r>
              <a:rPr kumimoji="1" lang="ja-JP" altLang="en-US" dirty="0" smtClean="0"/>
              <a:t>　</a:t>
            </a:r>
            <a:r>
              <a:rPr kumimoji="1" lang="en-US" altLang="ja-JP" dirty="0" smtClean="0"/>
              <a:t>5.</a:t>
            </a:r>
            <a:r>
              <a:rPr kumimoji="1" lang="ja-JP" altLang="en-US" dirty="0" smtClean="0"/>
              <a:t>世界</a:t>
            </a:r>
            <a:r>
              <a:rPr kumimoji="1" lang="en-US" altLang="ja-JP" dirty="0" smtClean="0"/>
              <a:t>8</a:t>
            </a:r>
            <a:r>
              <a:rPr kumimoji="1" lang="ja-JP" altLang="en-US" dirty="0" smtClean="0"/>
              <a:t>億人の食料を支えている。</a:t>
            </a:r>
            <a:endParaRPr kumimoji="1" lang="en-US" altLang="ja-JP" dirty="0" smtClean="0"/>
          </a:p>
          <a:p>
            <a:r>
              <a:rPr lang="ja-JP" altLang="en-US" dirty="0" smtClean="0"/>
              <a:t>　</a:t>
            </a:r>
            <a:r>
              <a:rPr lang="en-US" altLang="ja-JP" dirty="0" smtClean="0"/>
              <a:t>6.</a:t>
            </a:r>
            <a:r>
              <a:rPr lang="ja-JP" altLang="en-US" dirty="0" smtClean="0"/>
              <a:t>観葉植物になる。</a:t>
            </a:r>
            <a:endParaRPr lang="en-US" altLang="ja-JP" dirty="0" smtClean="0"/>
          </a:p>
          <a:p>
            <a:r>
              <a:rPr kumimoji="1" lang="ja-JP" altLang="en-US" dirty="0"/>
              <a:t>　</a:t>
            </a:r>
            <a:r>
              <a:rPr kumimoji="1" lang="en-US" altLang="ja-JP" dirty="0" smtClean="0"/>
              <a:t>7.</a:t>
            </a:r>
            <a:r>
              <a:rPr kumimoji="1" lang="ja-JP" altLang="en-US" dirty="0" smtClean="0"/>
              <a:t>葉は栄養価が高いが、</a:t>
            </a:r>
            <a:endParaRPr kumimoji="1" lang="en-US" altLang="ja-JP" dirty="0" smtClean="0"/>
          </a:p>
          <a:p>
            <a:r>
              <a:rPr lang="ja-JP" altLang="en-US" dirty="0"/>
              <a:t>　</a:t>
            </a:r>
            <a:r>
              <a:rPr lang="ja-JP" altLang="en-US" dirty="0" smtClean="0"/>
              <a:t>　</a:t>
            </a:r>
            <a:r>
              <a:rPr kumimoji="1" lang="ja-JP" altLang="en-US" dirty="0" smtClean="0">
                <a:solidFill>
                  <a:srgbClr val="2F0DF9"/>
                </a:solidFill>
              </a:rPr>
              <a:t>青酸毒がある</a:t>
            </a:r>
            <a:r>
              <a:rPr kumimoji="1" lang="ja-JP" altLang="en-US" dirty="0" smtClean="0"/>
              <a:t>ので</a:t>
            </a:r>
            <a:endParaRPr kumimoji="1" lang="en-US" altLang="ja-JP" dirty="0" smtClean="0"/>
          </a:p>
          <a:p>
            <a:r>
              <a:rPr lang="ja-JP" altLang="en-US" dirty="0"/>
              <a:t>　</a:t>
            </a:r>
            <a:r>
              <a:rPr lang="ja-JP" altLang="en-US" dirty="0" smtClean="0"/>
              <a:t>　天日干しをする。</a:t>
            </a:r>
            <a:endParaRPr lang="en-US" altLang="ja-JP" dirty="0" smtClean="0"/>
          </a:p>
          <a:p>
            <a:r>
              <a:rPr kumimoji="1" lang="ja-JP" altLang="en-US" dirty="0" smtClean="0"/>
              <a:t>　</a:t>
            </a:r>
            <a:r>
              <a:rPr kumimoji="1" lang="en-US" altLang="ja-JP" dirty="0" smtClean="0"/>
              <a:t>8.</a:t>
            </a:r>
            <a:r>
              <a:rPr kumimoji="1" lang="ja-JP" altLang="en-US" dirty="0" smtClean="0"/>
              <a:t>東南アジアでは家畜飼料</a:t>
            </a:r>
            <a:endParaRPr kumimoji="1" lang="en-US" altLang="ja-JP" dirty="0" smtClean="0"/>
          </a:p>
          <a:p>
            <a:r>
              <a:rPr lang="ja-JP" altLang="en-US" dirty="0"/>
              <a:t>　</a:t>
            </a:r>
            <a:r>
              <a:rPr lang="ja-JP" altLang="en-US" dirty="0" smtClean="0"/>
              <a:t>　として栽培が拡大している。</a:t>
            </a:r>
            <a:endParaRPr lang="en-US" altLang="ja-JP" dirty="0" smtClean="0"/>
          </a:p>
          <a:p>
            <a:r>
              <a:rPr kumimoji="1" lang="ja-JP" altLang="en-US" dirty="0"/>
              <a:t>　</a:t>
            </a:r>
            <a:r>
              <a:rPr lang="ja-JP" altLang="en-US" dirty="0"/>
              <a:t>　</a:t>
            </a:r>
            <a:r>
              <a:rPr lang="ja-JP" altLang="en-US" dirty="0" smtClean="0">
                <a:solidFill>
                  <a:srgbClr val="2F0DF9"/>
                </a:solidFill>
              </a:rPr>
              <a:t>葉</a:t>
            </a:r>
            <a:r>
              <a:rPr lang="ja-JP" altLang="en-US" dirty="0">
                <a:solidFill>
                  <a:srgbClr val="2F0DF9"/>
                </a:solidFill>
              </a:rPr>
              <a:t>を発酵</a:t>
            </a:r>
            <a:r>
              <a:rPr lang="ja-JP" altLang="en-US" dirty="0"/>
              <a:t>させた</a:t>
            </a:r>
            <a:r>
              <a:rPr lang="ja-JP" altLang="en-US" dirty="0" smtClean="0"/>
              <a:t>ものにイモ</a:t>
            </a:r>
            <a:endParaRPr lang="en-US" altLang="ja-JP" dirty="0" smtClean="0"/>
          </a:p>
          <a:p>
            <a:r>
              <a:rPr lang="ja-JP" altLang="en-US" dirty="0"/>
              <a:t>　</a:t>
            </a:r>
            <a:r>
              <a:rPr lang="ja-JP" altLang="en-US" dirty="0" smtClean="0"/>
              <a:t>　の</a:t>
            </a:r>
            <a:r>
              <a:rPr lang="ja-JP" altLang="en-US" dirty="0"/>
              <a:t>チップを混ぜ、更にコメ</a:t>
            </a:r>
            <a:r>
              <a:rPr lang="ja-JP" altLang="en-US" dirty="0" smtClean="0"/>
              <a:t>や</a:t>
            </a:r>
            <a:endParaRPr lang="en-US" altLang="ja-JP" dirty="0" smtClean="0"/>
          </a:p>
          <a:p>
            <a:r>
              <a:rPr lang="ja-JP" altLang="en-US" dirty="0"/>
              <a:t>　</a:t>
            </a:r>
            <a:r>
              <a:rPr lang="ja-JP" altLang="en-US" dirty="0" smtClean="0"/>
              <a:t>　魚粉</a:t>
            </a:r>
            <a:r>
              <a:rPr lang="ja-JP" altLang="en-US" dirty="0"/>
              <a:t>を</a:t>
            </a:r>
            <a:r>
              <a:rPr lang="ja-JP" altLang="en-US" dirty="0" smtClean="0"/>
              <a:t>混ぜる。</a:t>
            </a:r>
            <a:endParaRPr kumimoji="1" lang="ja-JP" altLang="en-US" dirty="0"/>
          </a:p>
        </p:txBody>
      </p:sp>
    </p:spTree>
    <p:extLst>
      <p:ext uri="{BB962C8B-B14F-4D97-AF65-F5344CB8AC3E}">
        <p14:creationId xmlns:p14="http://schemas.microsoft.com/office/powerpoint/2010/main" val="38052969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80728"/>
            <a:ext cx="9144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755576" y="1340768"/>
            <a:ext cx="7488832" cy="4524315"/>
          </a:xfrm>
          <a:prstGeom prst="rect">
            <a:avLst/>
          </a:prstGeom>
          <a:noFill/>
        </p:spPr>
        <p:txBody>
          <a:bodyPr wrap="square" rtlCol="0">
            <a:spAutoFit/>
          </a:bodyPr>
          <a:lstStyle/>
          <a:p>
            <a:pPr>
              <a:lnSpc>
                <a:spcPct val="150000"/>
              </a:lnSpc>
            </a:pPr>
            <a:r>
              <a:rPr lang="ja-JP" altLang="en-US" sz="2400" dirty="0"/>
              <a:t>　</a:t>
            </a:r>
            <a:r>
              <a:rPr lang="ja-JP" altLang="en-US" sz="2400" dirty="0" smtClean="0"/>
              <a:t>・西欧には</a:t>
            </a:r>
            <a:r>
              <a:rPr lang="ja-JP" altLang="en-US" sz="2400" dirty="0"/>
              <a:t>世界商品となる有用植物がなかった</a:t>
            </a:r>
          </a:p>
          <a:p>
            <a:pPr>
              <a:lnSpc>
                <a:spcPct val="150000"/>
              </a:lnSpc>
            </a:pPr>
            <a:r>
              <a:rPr lang="ja-JP" altLang="en-US" sz="2400" dirty="0" smtClean="0"/>
              <a:t>　・</a:t>
            </a:r>
            <a:r>
              <a:rPr lang="ja-JP" altLang="en-US" sz="2400" dirty="0"/>
              <a:t>地中海貿易で栄えたジェノバとベネチア</a:t>
            </a:r>
          </a:p>
          <a:p>
            <a:pPr>
              <a:lnSpc>
                <a:spcPct val="150000"/>
              </a:lnSpc>
            </a:pPr>
            <a:r>
              <a:rPr lang="ja-JP" altLang="en-US" sz="2400" dirty="0"/>
              <a:t>　・オスマン</a:t>
            </a:r>
            <a:r>
              <a:rPr lang="ja-JP" altLang="en-US" sz="2400" dirty="0" smtClean="0"/>
              <a:t>帝国の地</a:t>
            </a:r>
            <a:r>
              <a:rPr lang="ja-JP" altLang="en-US" sz="2400" dirty="0"/>
              <a:t>中</a:t>
            </a:r>
            <a:r>
              <a:rPr lang="ja-JP" altLang="en-US" sz="2400" dirty="0" smtClean="0"/>
              <a:t>海支配</a:t>
            </a:r>
            <a:endParaRPr lang="en-US" altLang="ja-JP" sz="2400" dirty="0" smtClean="0"/>
          </a:p>
          <a:p>
            <a:pPr>
              <a:lnSpc>
                <a:spcPct val="150000"/>
              </a:lnSpc>
            </a:pPr>
            <a:r>
              <a:rPr lang="ja-JP" altLang="en-US" sz="2400" dirty="0"/>
              <a:t>　・プレヴェザの海戦でオスマン帝国が勝利</a:t>
            </a:r>
          </a:p>
          <a:p>
            <a:pPr>
              <a:lnSpc>
                <a:spcPct val="150000"/>
              </a:lnSpc>
            </a:pPr>
            <a:r>
              <a:rPr lang="ja-JP" altLang="en-US" sz="2400" dirty="0"/>
              <a:t>　・テンプル騎士団は国家的な修道会</a:t>
            </a:r>
          </a:p>
          <a:p>
            <a:pPr>
              <a:lnSpc>
                <a:spcPct val="150000"/>
              </a:lnSpc>
            </a:pPr>
            <a:r>
              <a:rPr lang="ja-JP" altLang="en-US" sz="2400" dirty="0"/>
              <a:t>　</a:t>
            </a:r>
            <a:r>
              <a:rPr lang="ja-JP" altLang="en-US" sz="2400" dirty="0" smtClean="0"/>
              <a:t>・</a:t>
            </a:r>
            <a:r>
              <a:rPr lang="ja-JP" altLang="en-US" sz="2400" dirty="0"/>
              <a:t>大航海時代</a:t>
            </a:r>
            <a:r>
              <a:rPr lang="ja-JP" altLang="en-US" sz="2400" dirty="0" smtClean="0"/>
              <a:t>の航路</a:t>
            </a:r>
            <a:r>
              <a:rPr lang="ja-JP" altLang="en-US" sz="2400" dirty="0"/>
              <a:t>と</a:t>
            </a:r>
            <a:r>
              <a:rPr lang="ja-JP" altLang="en-US" sz="2400" dirty="0" smtClean="0"/>
              <a:t>植民地</a:t>
            </a:r>
            <a:endParaRPr lang="en-US" altLang="ja-JP" sz="2400" dirty="0" smtClean="0"/>
          </a:p>
          <a:p>
            <a:pPr>
              <a:lnSpc>
                <a:spcPct val="150000"/>
              </a:lnSpc>
            </a:pPr>
            <a:r>
              <a:rPr lang="ja-JP" altLang="en-US" sz="2400" dirty="0"/>
              <a:t>　・大航海時代の</a:t>
            </a:r>
            <a:r>
              <a:rPr lang="ja-JP" altLang="en-US" sz="2400" dirty="0" smtClean="0"/>
              <a:t>年表</a:t>
            </a:r>
            <a:endParaRPr lang="en-US" altLang="ja-JP" sz="2400" dirty="0" smtClean="0"/>
          </a:p>
          <a:p>
            <a:pPr>
              <a:lnSpc>
                <a:spcPct val="150000"/>
              </a:lnSpc>
            </a:pPr>
            <a:r>
              <a:rPr lang="ja-JP" altLang="en-US" sz="2400" dirty="0" smtClean="0"/>
              <a:t>　・バロック美術</a:t>
            </a:r>
            <a:endParaRPr lang="en-US" altLang="ja-JP" sz="2400" dirty="0"/>
          </a:p>
        </p:txBody>
      </p:sp>
      <p:sp>
        <p:nvSpPr>
          <p:cNvPr id="3" name="正方形/長方形 2"/>
          <p:cNvSpPr/>
          <p:nvPr/>
        </p:nvSpPr>
        <p:spPr>
          <a:xfrm>
            <a:off x="895350" y="260648"/>
            <a:ext cx="6628978" cy="523220"/>
          </a:xfrm>
          <a:prstGeom prst="rect">
            <a:avLst/>
          </a:prstGeom>
        </p:spPr>
        <p:txBody>
          <a:bodyPr wrap="square">
            <a:spAutoFit/>
          </a:bodyPr>
          <a:lstStyle/>
          <a:p>
            <a:pPr lvl="0"/>
            <a:r>
              <a:rPr lang="en-US" altLang="ja-JP" sz="2800" dirty="0">
                <a:solidFill>
                  <a:prstClr val="black"/>
                </a:solidFill>
              </a:rPr>
              <a:t>3.</a:t>
            </a:r>
            <a:r>
              <a:rPr lang="ja-JP" altLang="en-US" sz="2800" dirty="0">
                <a:solidFill>
                  <a:prstClr val="black"/>
                </a:solidFill>
              </a:rPr>
              <a:t>ヨーロッパが大航海時代を迎えた理由</a:t>
            </a:r>
            <a:endParaRPr lang="en-US" altLang="ja-JP" sz="2800" dirty="0">
              <a:solidFill>
                <a:prstClr val="black"/>
              </a:solidFill>
            </a:endParaRPr>
          </a:p>
        </p:txBody>
      </p:sp>
    </p:spTree>
    <p:extLst>
      <p:ext uri="{BB962C8B-B14F-4D97-AF65-F5344CB8AC3E}">
        <p14:creationId xmlns:p14="http://schemas.microsoft.com/office/powerpoint/2010/main" val="35651147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80728"/>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899592" y="188640"/>
            <a:ext cx="7272808" cy="523220"/>
          </a:xfrm>
          <a:prstGeom prst="rect">
            <a:avLst/>
          </a:prstGeom>
        </p:spPr>
        <p:txBody>
          <a:bodyPr wrap="square">
            <a:spAutoFit/>
          </a:bodyPr>
          <a:lstStyle/>
          <a:p>
            <a:r>
              <a:rPr lang="ja-JP" altLang="en-US" sz="2800" dirty="0"/>
              <a:t>西欧</a:t>
            </a:r>
            <a:r>
              <a:rPr lang="ja-JP" altLang="en-US" sz="2800" dirty="0" smtClean="0"/>
              <a:t>には</a:t>
            </a:r>
            <a:r>
              <a:rPr lang="ja-JP" altLang="en-US" sz="2800" dirty="0" smtClean="0"/>
              <a:t>世界商品となる有用植物がなかった</a:t>
            </a:r>
            <a:endParaRPr lang="ja-JP" altLang="en-US" sz="2800" dirty="0"/>
          </a:p>
        </p:txBody>
      </p:sp>
      <p:sp>
        <p:nvSpPr>
          <p:cNvPr id="3" name="正方形/長方形 2"/>
          <p:cNvSpPr/>
          <p:nvPr/>
        </p:nvSpPr>
        <p:spPr>
          <a:xfrm>
            <a:off x="709301" y="1052736"/>
            <a:ext cx="7262138" cy="1338828"/>
          </a:xfrm>
          <a:prstGeom prst="rect">
            <a:avLst/>
          </a:prstGeom>
        </p:spPr>
        <p:txBody>
          <a:bodyPr wrap="square">
            <a:spAutoFit/>
          </a:bodyPr>
          <a:lstStyle/>
          <a:p>
            <a:pPr>
              <a:lnSpc>
                <a:spcPct val="150000"/>
              </a:lnSpc>
            </a:pPr>
            <a:r>
              <a:rPr lang="ja-JP" altLang="en-US" dirty="0" smtClean="0"/>
              <a:t>・ヨーロッパでは地中海沿岸のシソ・セリ科の香草を煎じて飲んでいた。</a:t>
            </a:r>
            <a:endParaRPr lang="en-US" altLang="ja-JP" dirty="0" smtClean="0"/>
          </a:p>
          <a:p>
            <a:pPr>
              <a:lnSpc>
                <a:spcPct val="150000"/>
              </a:lnSpc>
            </a:pPr>
            <a:r>
              <a:rPr lang="ja-JP" altLang="en-US" dirty="0"/>
              <a:t>・</a:t>
            </a:r>
            <a:r>
              <a:rPr lang="ja-JP" altLang="en-US" dirty="0" smtClean="0"/>
              <a:t>胡椒や生姜や</a:t>
            </a:r>
            <a:r>
              <a:rPr lang="ja-JP" altLang="en-US" dirty="0"/>
              <a:t>香料は気温の低いヨ－ロッパでは育たなかった。</a:t>
            </a:r>
            <a:endParaRPr lang="en-US" altLang="ja-JP" dirty="0"/>
          </a:p>
          <a:p>
            <a:pPr>
              <a:lnSpc>
                <a:spcPct val="150000"/>
              </a:lnSpc>
            </a:pPr>
            <a:r>
              <a:rPr lang="ja-JP" altLang="en-US" dirty="0" smtClean="0"/>
              <a:t>・世界を旅して、有用植物を発見して、どこかで栽培しなければならない。</a:t>
            </a:r>
            <a:endParaRPr lang="en-US" altLang="ja-JP" dirty="0" smtClean="0"/>
          </a:p>
        </p:txBody>
      </p:sp>
      <p:sp>
        <p:nvSpPr>
          <p:cNvPr id="7" name="正方形/長方形 6"/>
          <p:cNvSpPr/>
          <p:nvPr/>
        </p:nvSpPr>
        <p:spPr>
          <a:xfrm>
            <a:off x="1187624" y="2492896"/>
            <a:ext cx="6035180" cy="2031325"/>
          </a:xfrm>
          <a:prstGeom prst="rect">
            <a:avLst/>
          </a:prstGeom>
          <a:ln>
            <a:solidFill>
              <a:srgbClr val="0033CC"/>
            </a:solidFill>
          </a:ln>
        </p:spPr>
        <p:txBody>
          <a:bodyPr wrap="square">
            <a:spAutoFit/>
          </a:bodyPr>
          <a:lstStyle/>
          <a:p>
            <a:r>
              <a:rPr lang="ja-JP" altLang="en-US" sz="1000" dirty="0" smtClean="0"/>
              <a:t>　</a:t>
            </a:r>
            <a:r>
              <a:rPr lang="ja-JP" altLang="en-US" dirty="0" smtClean="0"/>
              <a:t>＜アメリカ</a:t>
            </a:r>
            <a:r>
              <a:rPr lang="ja-JP" altLang="en-US" dirty="0"/>
              <a:t>大陸からヨーロッパ</a:t>
            </a:r>
            <a:r>
              <a:rPr lang="ja-JP" altLang="en-US" dirty="0" smtClean="0"/>
              <a:t>に</a:t>
            </a:r>
            <a:r>
              <a:rPr lang="ja-JP" altLang="en-US" dirty="0"/>
              <a:t>もたらされた</a:t>
            </a:r>
            <a:r>
              <a:rPr lang="ja-JP" altLang="en-US" dirty="0" smtClean="0"/>
              <a:t>もの＞</a:t>
            </a:r>
            <a:endParaRPr lang="en-US" altLang="ja-JP" dirty="0"/>
          </a:p>
          <a:p>
            <a:r>
              <a:rPr lang="en-US" altLang="ja-JP" dirty="0" smtClean="0"/>
              <a:t>1</a:t>
            </a:r>
            <a:r>
              <a:rPr lang="ja-JP" altLang="en-US" dirty="0" smtClean="0"/>
              <a:t>）メキシコ</a:t>
            </a:r>
            <a:r>
              <a:rPr lang="ja-JP" altLang="en-US" dirty="0"/>
              <a:t>原産のトウモロコシやサツマイモ</a:t>
            </a:r>
            <a:r>
              <a:rPr lang="ja-JP" altLang="en-US" dirty="0" smtClean="0"/>
              <a:t>、</a:t>
            </a:r>
            <a:endParaRPr lang="en-US" altLang="ja-JP" dirty="0" smtClean="0"/>
          </a:p>
          <a:p>
            <a:r>
              <a:rPr lang="en-US" altLang="ja-JP" dirty="0"/>
              <a:t>2</a:t>
            </a:r>
            <a:r>
              <a:rPr lang="ja-JP" altLang="en-US" dirty="0"/>
              <a:t>）</a:t>
            </a:r>
            <a:r>
              <a:rPr lang="ja-JP" altLang="en-US" dirty="0" smtClean="0"/>
              <a:t>東洋種</a:t>
            </a:r>
            <a:r>
              <a:rPr lang="ja-JP" altLang="en-US" dirty="0"/>
              <a:t>のカボチャ、</a:t>
            </a:r>
            <a:r>
              <a:rPr lang="ja-JP" altLang="en-US" dirty="0">
                <a:solidFill>
                  <a:srgbClr val="FF0000"/>
                </a:solidFill>
              </a:rPr>
              <a:t>トウガラシ</a:t>
            </a:r>
            <a:r>
              <a:rPr lang="ja-JP" altLang="en-US" dirty="0" smtClean="0"/>
              <a:t>、</a:t>
            </a:r>
            <a:r>
              <a:rPr lang="ja-JP" altLang="en-US" dirty="0"/>
              <a:t>熱帯アメリカ原産のカカオ</a:t>
            </a:r>
            <a:endParaRPr lang="en-US" altLang="ja-JP" dirty="0"/>
          </a:p>
          <a:p>
            <a:r>
              <a:rPr lang="en-US" altLang="ja-JP" dirty="0" smtClean="0"/>
              <a:t>3</a:t>
            </a:r>
            <a:r>
              <a:rPr lang="ja-JP" altLang="en-US" dirty="0"/>
              <a:t>）</a:t>
            </a:r>
            <a:r>
              <a:rPr lang="ja-JP" altLang="en-US" dirty="0" smtClean="0"/>
              <a:t>アンデス</a:t>
            </a:r>
            <a:r>
              <a:rPr lang="ja-JP" altLang="en-US" dirty="0"/>
              <a:t>高原原産の</a:t>
            </a:r>
            <a:r>
              <a:rPr lang="ja-JP" altLang="en-US" dirty="0" smtClean="0"/>
              <a:t>ジャガイモ</a:t>
            </a:r>
            <a:r>
              <a:rPr lang="ja-JP" altLang="en-US" dirty="0"/>
              <a:t>、</a:t>
            </a:r>
            <a:r>
              <a:rPr lang="ja-JP" altLang="en-US" dirty="0" smtClean="0"/>
              <a:t>カボチャ</a:t>
            </a:r>
            <a:r>
              <a:rPr lang="ja-JP" altLang="en-US" dirty="0"/>
              <a:t>、</a:t>
            </a:r>
            <a:r>
              <a:rPr lang="ja-JP" altLang="en-US" dirty="0" smtClean="0">
                <a:solidFill>
                  <a:srgbClr val="FF0066"/>
                </a:solidFill>
              </a:rPr>
              <a:t>トマト</a:t>
            </a:r>
            <a:endParaRPr lang="en-US" altLang="ja-JP" dirty="0" smtClean="0"/>
          </a:p>
          <a:p>
            <a:r>
              <a:rPr lang="en-US" altLang="ja-JP" dirty="0"/>
              <a:t>4</a:t>
            </a:r>
            <a:r>
              <a:rPr lang="ja-JP" altLang="en-US" dirty="0" smtClean="0"/>
              <a:t>）</a:t>
            </a:r>
            <a:r>
              <a:rPr lang="ja-JP" altLang="en-US" dirty="0"/>
              <a:t>タバコや梅毒</a:t>
            </a:r>
            <a:endParaRPr lang="en-US" altLang="ja-JP" dirty="0" smtClean="0"/>
          </a:p>
          <a:p>
            <a:r>
              <a:rPr lang="ja-JP" altLang="en-US" dirty="0" smtClean="0"/>
              <a:t>スペイン</a:t>
            </a:r>
            <a:r>
              <a:rPr lang="ja-JP" altLang="en-US" dirty="0"/>
              <a:t>料理やイタリア料理などの</a:t>
            </a:r>
            <a:r>
              <a:rPr lang="ja-JP" altLang="en-US" dirty="0">
                <a:solidFill>
                  <a:srgbClr val="FF0066"/>
                </a:solidFill>
              </a:rPr>
              <a:t>ヨーロッパ諸国の食文化</a:t>
            </a:r>
            <a:r>
              <a:rPr lang="ja-JP" altLang="en-US" dirty="0"/>
              <a:t>に大きな影響を与えた</a:t>
            </a:r>
            <a:r>
              <a:rPr lang="ja-JP" altLang="en-US" dirty="0" smtClean="0"/>
              <a:t>。</a:t>
            </a:r>
            <a:endParaRPr lang="ja-JP" altLang="en-US" dirty="0"/>
          </a:p>
        </p:txBody>
      </p:sp>
      <p:sp>
        <p:nvSpPr>
          <p:cNvPr id="8" name="正方形/長方形 7"/>
          <p:cNvSpPr/>
          <p:nvPr/>
        </p:nvSpPr>
        <p:spPr>
          <a:xfrm>
            <a:off x="1200147" y="4653136"/>
            <a:ext cx="5350915" cy="2031325"/>
          </a:xfrm>
          <a:prstGeom prst="rect">
            <a:avLst/>
          </a:prstGeom>
          <a:ln>
            <a:solidFill>
              <a:srgbClr val="FF0000"/>
            </a:solidFill>
          </a:ln>
        </p:spPr>
        <p:txBody>
          <a:bodyPr wrap="square">
            <a:spAutoFit/>
          </a:bodyPr>
          <a:lstStyle/>
          <a:p>
            <a:pPr lvl="0"/>
            <a:r>
              <a:rPr lang="ja-JP" altLang="en-US" dirty="0">
                <a:solidFill>
                  <a:prstClr val="black"/>
                </a:solidFill>
              </a:rPr>
              <a:t>＜ヨーロッパからアメリカ大陸にもたらされたもの＞</a:t>
            </a:r>
            <a:endParaRPr lang="en-US" altLang="ja-JP" dirty="0">
              <a:solidFill>
                <a:prstClr val="black"/>
              </a:solidFill>
            </a:endParaRPr>
          </a:p>
          <a:p>
            <a:pPr lvl="0"/>
            <a:r>
              <a:rPr lang="en-US" altLang="ja-JP" dirty="0">
                <a:solidFill>
                  <a:prstClr val="black"/>
                </a:solidFill>
              </a:rPr>
              <a:t>1</a:t>
            </a:r>
            <a:r>
              <a:rPr lang="ja-JP" altLang="en-US" dirty="0">
                <a:solidFill>
                  <a:prstClr val="black"/>
                </a:solidFill>
              </a:rPr>
              <a:t>）世界宗教としてのキリスト教</a:t>
            </a:r>
            <a:endParaRPr lang="en-US" altLang="ja-JP" dirty="0">
              <a:solidFill>
                <a:prstClr val="black"/>
              </a:solidFill>
            </a:endParaRPr>
          </a:p>
          <a:p>
            <a:pPr lvl="0"/>
            <a:r>
              <a:rPr lang="en-US" altLang="ja-JP" dirty="0">
                <a:solidFill>
                  <a:prstClr val="black"/>
                </a:solidFill>
              </a:rPr>
              <a:t>2</a:t>
            </a:r>
            <a:r>
              <a:rPr lang="ja-JP" altLang="en-US" dirty="0">
                <a:solidFill>
                  <a:prstClr val="black"/>
                </a:solidFill>
              </a:rPr>
              <a:t>）</a:t>
            </a:r>
            <a:r>
              <a:rPr lang="ja-JP" altLang="en-US" dirty="0" smtClean="0">
                <a:solidFill>
                  <a:srgbClr val="FF0000"/>
                </a:solidFill>
              </a:rPr>
              <a:t>コムギ</a:t>
            </a:r>
            <a:r>
              <a:rPr lang="ja-JP" altLang="en-US" dirty="0" smtClean="0">
                <a:solidFill>
                  <a:prstClr val="black"/>
                </a:solidFill>
              </a:rPr>
              <a:t>、サトウキビ、コーヒー</a:t>
            </a:r>
            <a:r>
              <a:rPr lang="ja-JP" altLang="en-US" dirty="0">
                <a:solidFill>
                  <a:prstClr val="black"/>
                </a:solidFill>
              </a:rPr>
              <a:t>などの農産品</a:t>
            </a:r>
            <a:endParaRPr lang="en-US" altLang="ja-JP" dirty="0">
              <a:solidFill>
                <a:prstClr val="black"/>
              </a:solidFill>
            </a:endParaRPr>
          </a:p>
          <a:p>
            <a:pPr lvl="0"/>
            <a:r>
              <a:rPr lang="en-US" altLang="ja-JP" dirty="0">
                <a:solidFill>
                  <a:prstClr val="black"/>
                </a:solidFill>
              </a:rPr>
              <a:t>3</a:t>
            </a:r>
            <a:r>
              <a:rPr lang="ja-JP" altLang="en-US" dirty="0">
                <a:solidFill>
                  <a:prstClr val="black"/>
                </a:solidFill>
              </a:rPr>
              <a:t>）馬・牛・羊などの家畜</a:t>
            </a:r>
            <a:endParaRPr lang="en-US" altLang="ja-JP" dirty="0">
              <a:solidFill>
                <a:prstClr val="black"/>
              </a:solidFill>
            </a:endParaRPr>
          </a:p>
          <a:p>
            <a:pPr lvl="0"/>
            <a:r>
              <a:rPr lang="en-US" altLang="ja-JP" dirty="0">
                <a:solidFill>
                  <a:prstClr val="black"/>
                </a:solidFill>
              </a:rPr>
              <a:t>4</a:t>
            </a:r>
            <a:r>
              <a:rPr lang="ja-JP" altLang="en-US" dirty="0">
                <a:solidFill>
                  <a:prstClr val="black"/>
                </a:solidFill>
              </a:rPr>
              <a:t>）車輪、</a:t>
            </a:r>
            <a:r>
              <a:rPr lang="ja-JP" altLang="en-US" dirty="0" smtClean="0">
                <a:solidFill>
                  <a:prstClr val="black"/>
                </a:solidFill>
              </a:rPr>
              <a:t>鉄器、銃</a:t>
            </a:r>
            <a:endParaRPr lang="en-US" altLang="ja-JP" dirty="0">
              <a:solidFill>
                <a:prstClr val="black"/>
              </a:solidFill>
            </a:endParaRPr>
          </a:p>
          <a:p>
            <a:pPr lvl="0"/>
            <a:r>
              <a:rPr lang="en-US" altLang="ja-JP" dirty="0">
                <a:solidFill>
                  <a:prstClr val="black"/>
                </a:solidFill>
              </a:rPr>
              <a:t>5</a:t>
            </a:r>
            <a:r>
              <a:rPr lang="ja-JP" altLang="en-US" dirty="0">
                <a:solidFill>
                  <a:prstClr val="black"/>
                </a:solidFill>
              </a:rPr>
              <a:t>）ヨーロッパ人入植者</a:t>
            </a:r>
            <a:endParaRPr lang="en-US" altLang="ja-JP" dirty="0">
              <a:solidFill>
                <a:prstClr val="black"/>
              </a:solidFill>
            </a:endParaRPr>
          </a:p>
          <a:p>
            <a:pPr lvl="0"/>
            <a:r>
              <a:rPr lang="en-US" altLang="ja-JP" dirty="0">
                <a:solidFill>
                  <a:prstClr val="black"/>
                </a:solidFill>
              </a:rPr>
              <a:t>6</a:t>
            </a:r>
            <a:r>
              <a:rPr lang="ja-JP" altLang="en-US" dirty="0">
                <a:solidFill>
                  <a:prstClr val="black"/>
                </a:solidFill>
              </a:rPr>
              <a:t>）天然痘、麻疹、インフルエンザなどの伝染病</a:t>
            </a:r>
            <a:endParaRPr lang="en-US" altLang="ja-JP" dirty="0">
              <a:solidFill>
                <a:prstClr val="black"/>
              </a:solidFill>
            </a:endParaRPr>
          </a:p>
        </p:txBody>
      </p:sp>
    </p:spTree>
    <p:extLst>
      <p:ext uri="{BB962C8B-B14F-4D97-AF65-F5344CB8AC3E}">
        <p14:creationId xmlns:p14="http://schemas.microsoft.com/office/powerpoint/2010/main" val="2286896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8" t="2019" r="1141" b="1477"/>
          <a:stretch/>
        </p:blipFill>
        <p:spPr bwMode="auto">
          <a:xfrm>
            <a:off x="354233" y="1064930"/>
            <a:ext cx="8194177" cy="4585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323528" y="5661248"/>
            <a:ext cx="8640960" cy="923330"/>
          </a:xfrm>
          <a:prstGeom prst="rect">
            <a:avLst/>
          </a:prstGeom>
        </p:spPr>
        <p:txBody>
          <a:bodyPr wrap="square">
            <a:spAutoFit/>
          </a:bodyPr>
          <a:lstStyle/>
          <a:p>
            <a:r>
              <a:rPr lang="ja-JP" altLang="en-US" dirty="0" smtClean="0"/>
              <a:t>・</a:t>
            </a:r>
            <a:r>
              <a:rPr lang="en-US" altLang="ja-JP" dirty="0" smtClean="0"/>
              <a:t>1451</a:t>
            </a:r>
            <a:r>
              <a:rPr lang="ja-JP" altLang="en-US" dirty="0" smtClean="0"/>
              <a:t>年から</a:t>
            </a:r>
            <a:r>
              <a:rPr lang="en-US" altLang="ja-JP" dirty="0" smtClean="0"/>
              <a:t>1481</a:t>
            </a:r>
            <a:r>
              <a:rPr lang="ja-JP" altLang="en-US" dirty="0" smtClean="0"/>
              <a:t>年、メフメト</a:t>
            </a:r>
            <a:r>
              <a:rPr lang="en-US" altLang="ja-JP" dirty="0" smtClean="0"/>
              <a:t>2</a:t>
            </a:r>
            <a:r>
              <a:rPr lang="ja-JP" altLang="en-US" dirty="0" smtClean="0"/>
              <a:t>世はバルカン半島の諸国を次々と制圧。</a:t>
            </a:r>
            <a:endParaRPr lang="en-US" altLang="ja-JP" dirty="0" smtClean="0"/>
          </a:p>
          <a:p>
            <a:r>
              <a:rPr lang="ja-JP" altLang="en-US" dirty="0" smtClean="0"/>
              <a:t>・</a:t>
            </a:r>
            <a:r>
              <a:rPr lang="en-US" altLang="ja-JP" dirty="0" smtClean="0"/>
              <a:t>1453</a:t>
            </a:r>
            <a:r>
              <a:rPr lang="ja-JP" altLang="en-US" dirty="0"/>
              <a:t>年にはコンスタンティノープルを滅ぼして、ビザンツ帝国を完全に</a:t>
            </a:r>
            <a:r>
              <a:rPr lang="ja-JP" altLang="en-US" dirty="0" smtClean="0"/>
              <a:t>征服</a:t>
            </a:r>
            <a:r>
              <a:rPr lang="ja-JP" altLang="en-US" dirty="0" smtClean="0"/>
              <a:t>。ウルバン砲</a:t>
            </a:r>
            <a:endParaRPr lang="en-US" altLang="ja-JP" dirty="0" smtClean="0"/>
          </a:p>
          <a:p>
            <a:r>
              <a:rPr lang="ja-JP" altLang="en-US" dirty="0"/>
              <a:t>・オスマン帝国は免税によってヨーロッパ人の子どもを差し出させ、官僚や兵隊に育てた</a:t>
            </a:r>
            <a:r>
              <a:rPr lang="ja-JP" altLang="en-US" dirty="0" smtClean="0"/>
              <a:t>。</a:t>
            </a:r>
            <a:endParaRPr lang="en-US" altLang="ja-JP" dirty="0"/>
          </a:p>
        </p:txBody>
      </p:sp>
      <p:sp>
        <p:nvSpPr>
          <p:cNvPr id="6" name="正方形/長方形 5"/>
          <p:cNvSpPr/>
          <p:nvPr/>
        </p:nvSpPr>
        <p:spPr>
          <a:xfrm>
            <a:off x="755089" y="253441"/>
            <a:ext cx="7326044" cy="523220"/>
          </a:xfrm>
          <a:prstGeom prst="rect">
            <a:avLst/>
          </a:prstGeom>
        </p:spPr>
        <p:txBody>
          <a:bodyPr wrap="none">
            <a:spAutoFit/>
          </a:bodyPr>
          <a:lstStyle/>
          <a:p>
            <a:r>
              <a:rPr lang="ja-JP" altLang="en-US" sz="2800" dirty="0"/>
              <a:t> </a:t>
            </a:r>
            <a:r>
              <a:rPr lang="ja-JP" altLang="en-US" sz="2800" dirty="0" smtClean="0"/>
              <a:t>オスマン</a:t>
            </a:r>
            <a:r>
              <a:rPr lang="ja-JP" altLang="en-US" sz="2800" dirty="0" smtClean="0"/>
              <a:t>帝国</a:t>
            </a:r>
            <a:r>
              <a:rPr lang="ja-JP" altLang="en-US" sz="2800" dirty="0" smtClean="0">
                <a:solidFill>
                  <a:prstClr val="black"/>
                </a:solidFill>
              </a:rPr>
              <a:t>の</a:t>
            </a:r>
            <a:r>
              <a:rPr lang="ja-JP" altLang="en-US" sz="2800" dirty="0" smtClean="0"/>
              <a:t>地</a:t>
            </a:r>
            <a:r>
              <a:rPr lang="ja-JP" altLang="en-US" sz="2800" dirty="0" smtClean="0"/>
              <a:t>中</a:t>
            </a:r>
            <a:r>
              <a:rPr lang="ja-JP" altLang="en-US" sz="2800" dirty="0" smtClean="0"/>
              <a:t>海支配</a:t>
            </a:r>
            <a:r>
              <a:rPr lang="ja-JP" altLang="en-US" sz="2800" dirty="0">
                <a:solidFill>
                  <a:prstClr val="black"/>
                </a:solidFill>
              </a:rPr>
              <a:t>（</a:t>
            </a:r>
            <a:r>
              <a:rPr lang="en-US" altLang="ja-JP" sz="2800" dirty="0">
                <a:solidFill>
                  <a:prstClr val="black"/>
                </a:solidFill>
              </a:rPr>
              <a:t>1299</a:t>
            </a:r>
            <a:r>
              <a:rPr lang="ja-JP" altLang="en-US" sz="2800" dirty="0">
                <a:solidFill>
                  <a:prstClr val="black"/>
                </a:solidFill>
              </a:rPr>
              <a:t>年 </a:t>
            </a:r>
            <a:r>
              <a:rPr lang="en-US" altLang="ja-JP" sz="2800" dirty="0">
                <a:solidFill>
                  <a:prstClr val="black"/>
                </a:solidFill>
              </a:rPr>
              <a:t>- 1922</a:t>
            </a:r>
            <a:r>
              <a:rPr lang="ja-JP" altLang="en-US" sz="2800" dirty="0">
                <a:solidFill>
                  <a:prstClr val="black"/>
                </a:solidFill>
              </a:rPr>
              <a:t>年 ）</a:t>
            </a:r>
            <a:endParaRPr lang="ja-JP" altLang="en-US" sz="2800" dirty="0"/>
          </a:p>
        </p:txBody>
      </p:sp>
      <p:cxnSp>
        <p:nvCxnSpPr>
          <p:cNvPr id="7" name="直線コネクタ 6"/>
          <p:cNvCxnSpPr/>
          <p:nvPr/>
        </p:nvCxnSpPr>
        <p:spPr>
          <a:xfrm>
            <a:off x="0" y="908720"/>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1719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27584" y="188640"/>
            <a:ext cx="7136890" cy="584775"/>
          </a:xfrm>
          <a:prstGeom prst="rect">
            <a:avLst/>
          </a:prstGeom>
        </p:spPr>
        <p:txBody>
          <a:bodyPr wrap="none">
            <a:spAutoFit/>
          </a:bodyPr>
          <a:lstStyle/>
          <a:p>
            <a:r>
              <a:rPr lang="ja-JP" altLang="en-US" sz="3200" dirty="0" smtClean="0"/>
              <a:t>プレヴェザ</a:t>
            </a:r>
            <a:r>
              <a:rPr lang="ja-JP" altLang="en-US" sz="3200" dirty="0"/>
              <a:t>の</a:t>
            </a:r>
            <a:r>
              <a:rPr lang="ja-JP" altLang="en-US" sz="3200" dirty="0" smtClean="0"/>
              <a:t>海戦でオスマン帝国が勝利</a:t>
            </a:r>
            <a:endParaRPr lang="ja-JP" altLang="en-US" sz="3200" dirty="0"/>
          </a:p>
        </p:txBody>
      </p:sp>
      <p:sp>
        <p:nvSpPr>
          <p:cNvPr id="9" name="正方形/長方形 8"/>
          <p:cNvSpPr/>
          <p:nvPr/>
        </p:nvSpPr>
        <p:spPr>
          <a:xfrm>
            <a:off x="657823" y="5877272"/>
            <a:ext cx="8057078" cy="461665"/>
          </a:xfrm>
          <a:prstGeom prst="rect">
            <a:avLst/>
          </a:prstGeom>
        </p:spPr>
        <p:txBody>
          <a:bodyPr wrap="square">
            <a:spAutoFit/>
          </a:bodyPr>
          <a:lstStyle/>
          <a:p>
            <a:r>
              <a:rPr lang="ja-JP" altLang="en-US" sz="2400" dirty="0" smtClean="0">
                <a:solidFill>
                  <a:srgbClr val="FF0000"/>
                </a:solidFill>
              </a:rPr>
              <a:t>イタリア商人</a:t>
            </a:r>
            <a:r>
              <a:rPr lang="ja-JP" altLang="en-US" sz="2400" dirty="0">
                <a:solidFill>
                  <a:srgbClr val="FF0000"/>
                </a:solidFill>
              </a:rPr>
              <a:t>は地中海で香辛料を売ることができなく</a:t>
            </a:r>
            <a:r>
              <a:rPr lang="ja-JP" altLang="en-US" sz="2400" dirty="0" smtClean="0">
                <a:solidFill>
                  <a:srgbClr val="FF0000"/>
                </a:solidFill>
              </a:rPr>
              <a:t>なった。</a:t>
            </a:r>
            <a:endParaRPr lang="ja-JP" altLang="en-US" sz="2400" dirty="0"/>
          </a:p>
        </p:txBody>
      </p:sp>
      <p:cxnSp>
        <p:nvCxnSpPr>
          <p:cNvPr id="16" name="直線コネクタ 15"/>
          <p:cNvCxnSpPr/>
          <p:nvPr/>
        </p:nvCxnSpPr>
        <p:spPr>
          <a:xfrm>
            <a:off x="0" y="908720"/>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grpSp>
        <p:nvGrpSpPr>
          <p:cNvPr id="14" name="グループ化 13"/>
          <p:cNvGrpSpPr/>
          <p:nvPr/>
        </p:nvGrpSpPr>
        <p:grpSpPr>
          <a:xfrm>
            <a:off x="213182" y="1261732"/>
            <a:ext cx="8771265" cy="4343500"/>
            <a:chOff x="213182" y="1360432"/>
            <a:chExt cx="8771265" cy="434350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82" y="1360432"/>
              <a:ext cx="2376264" cy="221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446" y="2057278"/>
              <a:ext cx="2266907" cy="48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281174" y="4365104"/>
              <a:ext cx="8581652" cy="1338828"/>
            </a:xfrm>
            <a:prstGeom prst="rect">
              <a:avLst/>
            </a:prstGeom>
          </p:spPr>
          <p:txBody>
            <a:bodyPr wrap="square">
              <a:spAutoFit/>
            </a:bodyPr>
            <a:lstStyle/>
            <a:p>
              <a:pPr>
                <a:lnSpc>
                  <a:spcPct val="150000"/>
                </a:lnSpc>
              </a:pPr>
              <a:r>
                <a:rPr lang="ja-JP" altLang="en-US" dirty="0" smtClean="0"/>
                <a:t>・</a:t>
              </a:r>
              <a:r>
                <a:rPr lang="en-US" altLang="ja-JP" dirty="0"/>
                <a:t>1538</a:t>
              </a:r>
              <a:r>
                <a:rPr lang="ja-JP" altLang="en-US" dirty="0"/>
                <a:t>年</a:t>
              </a:r>
              <a:r>
                <a:rPr lang="en-US" altLang="ja-JP" dirty="0"/>
                <a:t>9</a:t>
              </a:r>
              <a:r>
                <a:rPr lang="ja-JP" altLang="en-US" dirty="0"/>
                <a:t>月</a:t>
              </a:r>
              <a:r>
                <a:rPr lang="en-US" altLang="ja-JP" dirty="0"/>
                <a:t>28</a:t>
              </a:r>
              <a:r>
                <a:rPr lang="ja-JP" altLang="en-US" dirty="0" smtClean="0"/>
                <a:t>日エ－ゲ海のプレヴェサ沖にて行われた海戦で、</a:t>
              </a:r>
              <a:r>
                <a:rPr lang="en-US" altLang="ja-JP" dirty="0" smtClean="0"/>
                <a:t>13</a:t>
              </a:r>
              <a:r>
                <a:rPr lang="ja-JP" altLang="en-US" dirty="0" smtClean="0"/>
                <a:t>隻沈没、</a:t>
              </a:r>
              <a:r>
                <a:rPr lang="en-US" altLang="ja-JP" dirty="0" smtClean="0"/>
                <a:t>400</a:t>
              </a:r>
              <a:r>
                <a:rPr lang="ja-JP" altLang="en-US" dirty="0" smtClean="0"/>
                <a:t>人死亡。</a:t>
              </a:r>
              <a:endParaRPr lang="en-US" altLang="ja-JP" dirty="0" smtClean="0"/>
            </a:p>
            <a:p>
              <a:pPr>
                <a:lnSpc>
                  <a:spcPct val="150000"/>
                </a:lnSpc>
              </a:pPr>
              <a:r>
                <a:rPr lang="ja-JP" altLang="en-US" dirty="0" smtClean="0"/>
                <a:t>・スペイン側はあまり戦わずに逃亡。</a:t>
              </a:r>
              <a:endParaRPr lang="en-US" altLang="ja-JP" dirty="0" smtClean="0"/>
            </a:p>
            <a:p>
              <a:pPr>
                <a:lnSpc>
                  <a:spcPct val="150000"/>
                </a:lnSpc>
              </a:pPr>
              <a:r>
                <a:rPr lang="ja-JP" altLang="en-US" dirty="0" smtClean="0"/>
                <a:t>・大海賊バルバロッサ</a:t>
              </a:r>
              <a:r>
                <a:rPr lang="ja-JP" altLang="en-US" dirty="0"/>
                <a:t>率いるオスマン</a:t>
              </a:r>
              <a:r>
                <a:rPr lang="ja-JP" altLang="en-US" dirty="0" smtClean="0"/>
                <a:t>艦隊がスペイン</a:t>
              </a:r>
              <a:r>
                <a:rPr lang="ja-JP" altLang="en-US" dirty="0"/>
                <a:t>・</a:t>
              </a:r>
              <a:r>
                <a:rPr lang="ja-JP" altLang="en-US" dirty="0" smtClean="0"/>
                <a:t>ヴェネツィア連合</a:t>
              </a:r>
              <a:r>
                <a:rPr lang="ja-JP" altLang="en-US" dirty="0"/>
                <a:t>艦隊</a:t>
              </a:r>
              <a:r>
                <a:rPr lang="ja-JP" altLang="en-US" dirty="0" smtClean="0"/>
                <a:t>を撃破。</a:t>
              </a:r>
              <a:endParaRPr lang="ja-JP" altLang="en-US" dirty="0"/>
            </a:p>
          </p:txBody>
        </p:sp>
        <p:sp>
          <p:nvSpPr>
            <p:cNvPr id="10" name="テキスト ボックス 9"/>
            <p:cNvSpPr txBox="1"/>
            <p:nvPr/>
          </p:nvSpPr>
          <p:spPr>
            <a:xfrm>
              <a:off x="2193402" y="2018518"/>
              <a:ext cx="792088" cy="523220"/>
            </a:xfrm>
            <a:prstGeom prst="rect">
              <a:avLst/>
            </a:prstGeom>
            <a:noFill/>
          </p:spPr>
          <p:txBody>
            <a:bodyPr wrap="square" rtlCol="0">
              <a:spAutoFit/>
            </a:bodyPr>
            <a:lstStyle/>
            <a:p>
              <a:r>
                <a:rPr kumimoji="1" lang="en-US" altLang="ja-JP" sz="2800" dirty="0" smtClean="0"/>
                <a:t>VS.</a:t>
              </a:r>
              <a:endParaRPr kumimoji="1" lang="ja-JP" altLang="en-US" sz="2800" dirty="0"/>
            </a:p>
          </p:txBody>
        </p:sp>
        <p:sp>
          <p:nvSpPr>
            <p:cNvPr id="11" name="正方形/長方形 10"/>
            <p:cNvSpPr/>
            <p:nvPr/>
          </p:nvSpPr>
          <p:spPr>
            <a:xfrm>
              <a:off x="240579" y="3585685"/>
              <a:ext cx="2321469" cy="646331"/>
            </a:xfrm>
            <a:prstGeom prst="rect">
              <a:avLst/>
            </a:prstGeom>
          </p:spPr>
          <p:txBody>
            <a:bodyPr wrap="none">
              <a:spAutoFit/>
            </a:bodyPr>
            <a:lstStyle/>
            <a:p>
              <a:r>
                <a:rPr lang="ja-JP" altLang="en-US" dirty="0"/>
                <a:t>大小</a:t>
              </a:r>
              <a:r>
                <a:rPr lang="en-US" altLang="ja-JP" dirty="0"/>
                <a:t>162</a:t>
              </a:r>
              <a:r>
                <a:rPr lang="ja-JP" altLang="en-US" dirty="0"/>
                <a:t>隻のガレー</a:t>
              </a:r>
              <a:r>
                <a:rPr lang="ja-JP" altLang="en-US" dirty="0" smtClean="0"/>
                <a:t>船</a:t>
              </a:r>
              <a:endParaRPr lang="en-US" altLang="ja-JP" dirty="0" smtClean="0"/>
            </a:p>
            <a:p>
              <a:r>
                <a:rPr lang="en-US" altLang="ja-JP" dirty="0" smtClean="0"/>
                <a:t>6</a:t>
              </a:r>
              <a:r>
                <a:rPr lang="ja-JP" altLang="en-US" dirty="0" smtClean="0"/>
                <a:t>万人の兵士</a:t>
              </a:r>
              <a:endParaRPr lang="ja-JP" altLang="en-US" dirty="0"/>
            </a:p>
          </p:txBody>
        </p:sp>
        <p:sp>
          <p:nvSpPr>
            <p:cNvPr id="12" name="正方形/長方形 11"/>
            <p:cNvSpPr/>
            <p:nvPr/>
          </p:nvSpPr>
          <p:spPr>
            <a:xfrm>
              <a:off x="3203848" y="2510152"/>
              <a:ext cx="1624229" cy="923330"/>
            </a:xfrm>
            <a:prstGeom prst="rect">
              <a:avLst/>
            </a:prstGeom>
          </p:spPr>
          <p:txBody>
            <a:bodyPr wrap="square">
              <a:spAutoFit/>
            </a:bodyPr>
            <a:lstStyle/>
            <a:p>
              <a:r>
                <a:rPr lang="ja-JP" altLang="en-US" dirty="0">
                  <a:solidFill>
                    <a:srgbClr val="0033CC"/>
                  </a:solidFill>
                </a:rPr>
                <a:t>大小</a:t>
              </a:r>
              <a:r>
                <a:rPr lang="en-US" altLang="ja-JP" dirty="0">
                  <a:solidFill>
                    <a:srgbClr val="0033CC"/>
                  </a:solidFill>
                </a:rPr>
                <a:t>122</a:t>
              </a:r>
              <a:r>
                <a:rPr lang="ja-JP" altLang="en-US" dirty="0">
                  <a:solidFill>
                    <a:srgbClr val="0033CC"/>
                  </a:solidFill>
                </a:rPr>
                <a:t>隻のガレー</a:t>
              </a:r>
              <a:r>
                <a:rPr lang="ja-JP" altLang="en-US" dirty="0" smtClean="0">
                  <a:solidFill>
                    <a:srgbClr val="0033CC"/>
                  </a:solidFill>
                </a:rPr>
                <a:t>船</a:t>
              </a:r>
              <a:endParaRPr lang="en-US" altLang="ja-JP" dirty="0" smtClean="0">
                <a:solidFill>
                  <a:srgbClr val="0033CC"/>
                </a:solidFill>
              </a:endParaRPr>
            </a:p>
            <a:p>
              <a:r>
                <a:rPr lang="en-US" altLang="ja-JP" dirty="0" smtClean="0">
                  <a:solidFill>
                    <a:srgbClr val="0033CC"/>
                  </a:solidFill>
                </a:rPr>
                <a:t>2</a:t>
              </a:r>
              <a:r>
                <a:rPr lang="ja-JP" altLang="en-US" dirty="0" smtClean="0">
                  <a:solidFill>
                    <a:srgbClr val="0033CC"/>
                  </a:solidFill>
                </a:rPr>
                <a:t>万人の兵士</a:t>
              </a:r>
              <a:endParaRPr lang="ja-JP" altLang="en-US" dirty="0">
                <a:solidFill>
                  <a:srgbClr val="0033CC"/>
                </a:solidFill>
              </a:endParaRPr>
            </a:p>
          </p:txBody>
        </p:sp>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580" y="1376811"/>
              <a:ext cx="4054867" cy="2532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823823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0" y="908720"/>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323528" y="1052736"/>
            <a:ext cx="6120680" cy="5586145"/>
          </a:xfrm>
          <a:prstGeom prst="rect">
            <a:avLst/>
          </a:prstGeom>
        </p:spPr>
        <p:txBody>
          <a:bodyPr wrap="square">
            <a:spAutoFit/>
          </a:bodyPr>
          <a:lstStyle/>
          <a:p>
            <a:r>
              <a:rPr lang="ja-JP" altLang="en-US" dirty="0" smtClean="0"/>
              <a:t>テンプル騎士団は、</a:t>
            </a:r>
            <a:r>
              <a:rPr lang="en-US" altLang="ja-JP" dirty="0" smtClean="0"/>
              <a:t>1118</a:t>
            </a:r>
            <a:r>
              <a:rPr lang="ja-JP" altLang="en-US" dirty="0" smtClean="0"/>
              <a:t>年ユーグ</a:t>
            </a:r>
            <a:r>
              <a:rPr lang="ja-JP" altLang="en-US" dirty="0"/>
              <a:t>・ド・</a:t>
            </a:r>
            <a:r>
              <a:rPr lang="ja-JP" altLang="en-US" dirty="0" smtClean="0"/>
              <a:t>パイヤン総長が始めた修道会であり、ヨーロッパ</a:t>
            </a:r>
            <a:r>
              <a:rPr lang="ja-JP" altLang="en-US" dirty="0"/>
              <a:t>全域に</a:t>
            </a:r>
            <a:r>
              <a:rPr lang="ja-JP" altLang="en-US" dirty="0" smtClean="0"/>
              <a:t>広がった（</a:t>
            </a:r>
            <a:r>
              <a:rPr lang="en-US" altLang="ja-JP" dirty="0" smtClean="0"/>
              <a:t>200</a:t>
            </a:r>
            <a:r>
              <a:rPr lang="ja-JP" altLang="en-US" dirty="0" smtClean="0"/>
              <a:t>年間）。</a:t>
            </a:r>
            <a:endParaRPr lang="en-US" altLang="ja-JP" dirty="0" smtClean="0"/>
          </a:p>
          <a:p>
            <a:r>
              <a:rPr lang="ja-JP" altLang="en-US" dirty="0" smtClean="0"/>
              <a:t>＜業務内容＞</a:t>
            </a:r>
            <a:endParaRPr lang="en-US" altLang="ja-JP" dirty="0"/>
          </a:p>
          <a:p>
            <a:r>
              <a:rPr lang="en-US" altLang="ja-JP" dirty="0" smtClean="0"/>
              <a:t>1</a:t>
            </a:r>
            <a:r>
              <a:rPr lang="ja-JP" altLang="en-US" dirty="0" smtClean="0"/>
              <a:t>）第</a:t>
            </a:r>
            <a:r>
              <a:rPr lang="en-US" altLang="ja-JP" dirty="0" smtClean="0"/>
              <a:t>1</a:t>
            </a:r>
            <a:r>
              <a:rPr lang="ja-JP" altLang="en-US" dirty="0"/>
              <a:t>次十字軍が得た</a:t>
            </a:r>
            <a:r>
              <a:rPr lang="ja-JP" altLang="en-US" dirty="0">
                <a:solidFill>
                  <a:srgbClr val="FF0000"/>
                </a:solidFill>
              </a:rPr>
              <a:t>聖地エルサレムの</a:t>
            </a:r>
            <a:r>
              <a:rPr lang="ja-JP" altLang="en-US" dirty="0" smtClean="0">
                <a:solidFill>
                  <a:srgbClr val="FF0000"/>
                </a:solidFill>
              </a:rPr>
              <a:t>防衛</a:t>
            </a:r>
            <a:r>
              <a:rPr lang="ja-JP" altLang="en-US" dirty="0" smtClean="0"/>
              <a:t>（</a:t>
            </a:r>
            <a:r>
              <a:rPr lang="ja-JP" altLang="en-US" dirty="0" smtClean="0">
                <a:solidFill>
                  <a:srgbClr val="0033CC"/>
                </a:solidFill>
              </a:rPr>
              <a:t>艦隊を保有</a:t>
            </a:r>
            <a:r>
              <a:rPr lang="ja-JP" altLang="en-US" dirty="0" smtClean="0"/>
              <a:t>）</a:t>
            </a:r>
            <a:endParaRPr lang="en-US" altLang="ja-JP" dirty="0" smtClean="0"/>
          </a:p>
          <a:p>
            <a:r>
              <a:rPr lang="en-US" altLang="ja-JP" dirty="0"/>
              <a:t>2</a:t>
            </a:r>
            <a:r>
              <a:rPr lang="ja-JP" altLang="en-US" dirty="0" smtClean="0"/>
              <a:t>）王族や貴族から寄付</a:t>
            </a:r>
            <a:r>
              <a:rPr lang="ja-JP" altLang="en-US" dirty="0"/>
              <a:t>された土地を</a:t>
            </a:r>
            <a:r>
              <a:rPr lang="ja-JP" altLang="en-US" dirty="0" smtClean="0"/>
              <a:t>換金（</a:t>
            </a:r>
            <a:r>
              <a:rPr lang="ja-JP" altLang="en-US" dirty="0" smtClean="0">
                <a:solidFill>
                  <a:srgbClr val="0033CC"/>
                </a:solidFill>
              </a:rPr>
              <a:t>免税</a:t>
            </a:r>
            <a:r>
              <a:rPr lang="ja-JP" altLang="en-US" dirty="0">
                <a:solidFill>
                  <a:srgbClr val="0033CC"/>
                </a:solidFill>
              </a:rPr>
              <a:t>特権</a:t>
            </a:r>
            <a:r>
              <a:rPr lang="ja-JP" altLang="en-US" dirty="0"/>
              <a:t>あり）</a:t>
            </a:r>
            <a:endParaRPr lang="en-US" altLang="ja-JP" dirty="0"/>
          </a:p>
          <a:p>
            <a:r>
              <a:rPr lang="en-US" altLang="ja-JP" dirty="0"/>
              <a:t>3</a:t>
            </a:r>
            <a:r>
              <a:rPr lang="ja-JP" altLang="en-US" dirty="0" smtClean="0"/>
              <a:t>）自己保有資産の</a:t>
            </a:r>
            <a:r>
              <a:rPr lang="ja-JP" altLang="en-US" dirty="0" smtClean="0">
                <a:solidFill>
                  <a:srgbClr val="0033CC"/>
                </a:solidFill>
              </a:rPr>
              <a:t>財務管理</a:t>
            </a:r>
            <a:r>
              <a:rPr lang="ja-JP" altLang="en-US" dirty="0" smtClean="0"/>
              <a:t>（仏王室</a:t>
            </a:r>
            <a:r>
              <a:rPr lang="ja-JP" altLang="en-US" dirty="0"/>
              <a:t>の</a:t>
            </a:r>
            <a:r>
              <a:rPr lang="ja-JP" altLang="en-US" dirty="0" smtClean="0"/>
              <a:t>財宝・通貨</a:t>
            </a:r>
            <a:r>
              <a:rPr lang="ja-JP" altLang="en-US" dirty="0"/>
              <a:t>の</a:t>
            </a:r>
            <a:r>
              <a:rPr lang="ja-JP" altLang="en-US" dirty="0" smtClean="0"/>
              <a:t>保管）</a:t>
            </a:r>
            <a:endParaRPr lang="en-US" altLang="ja-JP" dirty="0" smtClean="0"/>
          </a:p>
          <a:p>
            <a:r>
              <a:rPr lang="en-US" altLang="ja-JP" dirty="0"/>
              <a:t>4</a:t>
            </a:r>
            <a:r>
              <a:rPr lang="ja-JP" altLang="en-US" dirty="0" smtClean="0"/>
              <a:t>）王室や巡礼者への</a:t>
            </a:r>
            <a:r>
              <a:rPr lang="ja-JP" altLang="en-US" dirty="0" smtClean="0">
                <a:solidFill>
                  <a:srgbClr val="0033CC"/>
                </a:solidFill>
              </a:rPr>
              <a:t>金融サ</a:t>
            </a:r>
            <a:r>
              <a:rPr lang="en-US" altLang="ja-JP" dirty="0" smtClean="0">
                <a:solidFill>
                  <a:srgbClr val="0033CC"/>
                </a:solidFill>
              </a:rPr>
              <a:t>-</a:t>
            </a:r>
            <a:r>
              <a:rPr lang="ja-JP" altLang="en-US" dirty="0" smtClean="0">
                <a:solidFill>
                  <a:srgbClr val="0033CC"/>
                </a:solidFill>
              </a:rPr>
              <a:t>ビス</a:t>
            </a:r>
            <a:r>
              <a:rPr lang="ja-JP" altLang="en-US" dirty="0" smtClean="0"/>
              <a:t>（</a:t>
            </a:r>
            <a:r>
              <a:rPr lang="ja-JP" altLang="en-US" dirty="0" smtClean="0">
                <a:solidFill>
                  <a:srgbClr val="FF0000"/>
                </a:solidFill>
              </a:rPr>
              <a:t>預金通帳、口座開設</a:t>
            </a:r>
            <a:r>
              <a:rPr lang="ja-JP" altLang="en-US" dirty="0" smtClean="0"/>
              <a:t>）</a:t>
            </a:r>
            <a:endParaRPr lang="en-US" altLang="ja-JP" dirty="0" smtClean="0"/>
          </a:p>
          <a:p>
            <a:r>
              <a:rPr lang="en-US" altLang="ja-JP" dirty="0"/>
              <a:t>5</a:t>
            </a:r>
            <a:r>
              <a:rPr lang="ja-JP" altLang="en-US" dirty="0" smtClean="0"/>
              <a:t>）農地の生産物を貨幣化（商業）</a:t>
            </a:r>
            <a:endParaRPr lang="en-US" altLang="ja-JP" dirty="0" smtClean="0"/>
          </a:p>
          <a:p>
            <a:r>
              <a:rPr lang="en-US" altLang="ja-JP" dirty="0" smtClean="0"/>
              <a:t>6</a:t>
            </a:r>
            <a:r>
              <a:rPr lang="ja-JP" altLang="en-US" dirty="0" smtClean="0"/>
              <a:t>）</a:t>
            </a:r>
            <a:r>
              <a:rPr lang="ja-JP" altLang="en-US" sz="2400" dirty="0">
                <a:solidFill>
                  <a:srgbClr val="00B050"/>
                </a:solidFill>
              </a:rPr>
              <a:t>イタリア</a:t>
            </a:r>
            <a:r>
              <a:rPr lang="ja-JP" altLang="en-US" sz="2400" dirty="0" smtClean="0">
                <a:solidFill>
                  <a:srgbClr val="00B050"/>
                </a:solidFill>
              </a:rPr>
              <a:t>商人の海路と陸路の護衛</a:t>
            </a:r>
            <a:endParaRPr lang="ja-JP" altLang="en-US" sz="2400" dirty="0">
              <a:solidFill>
                <a:srgbClr val="00B050"/>
              </a:solidFill>
            </a:endParaRPr>
          </a:p>
          <a:p>
            <a:r>
              <a:rPr lang="ja-JP" altLang="en-US" sz="900" dirty="0" smtClean="0"/>
              <a:t>　</a:t>
            </a:r>
            <a:endParaRPr lang="en-US" altLang="ja-JP" sz="900" dirty="0" smtClean="0"/>
          </a:p>
          <a:p>
            <a:r>
              <a:rPr lang="ja-JP" altLang="en-US" dirty="0" smtClean="0"/>
              <a:t>・</a:t>
            </a:r>
            <a:r>
              <a:rPr lang="en-US" altLang="ja-JP" dirty="0" smtClean="0"/>
              <a:t>1291</a:t>
            </a:r>
            <a:r>
              <a:rPr lang="ja-JP" altLang="en-US" dirty="0" smtClean="0"/>
              <a:t>年エルサレム</a:t>
            </a:r>
            <a:r>
              <a:rPr lang="ja-JP" altLang="en-US" dirty="0"/>
              <a:t>王国のアッコン</a:t>
            </a:r>
            <a:r>
              <a:rPr lang="ja-JP" altLang="en-US" dirty="0" smtClean="0"/>
              <a:t>が陥落し、十字軍が衰退</a:t>
            </a:r>
            <a:endParaRPr lang="en-US" altLang="ja-JP" dirty="0" smtClean="0"/>
          </a:p>
          <a:p>
            <a:r>
              <a:rPr lang="ja-JP" altLang="en-US" dirty="0" smtClean="0"/>
              <a:t>・</a:t>
            </a:r>
            <a:r>
              <a:rPr lang="en-US" altLang="ja-JP" dirty="0" smtClean="0"/>
              <a:t>1306</a:t>
            </a:r>
            <a:r>
              <a:rPr lang="ja-JP" altLang="en-US" dirty="0" smtClean="0"/>
              <a:t>年に</a:t>
            </a:r>
            <a:r>
              <a:rPr lang="ja-JP" altLang="en-US" dirty="0"/>
              <a:t>フランス王</a:t>
            </a:r>
            <a:r>
              <a:rPr lang="ja-JP" altLang="en-US" dirty="0">
                <a:solidFill>
                  <a:srgbClr val="FF0000"/>
                </a:solidFill>
              </a:rPr>
              <a:t>フィリップ</a:t>
            </a:r>
            <a:r>
              <a:rPr lang="en-US" altLang="ja-JP" dirty="0">
                <a:solidFill>
                  <a:srgbClr val="FF0000"/>
                </a:solidFill>
              </a:rPr>
              <a:t>4</a:t>
            </a:r>
            <a:r>
              <a:rPr lang="ja-JP" altLang="en-US" dirty="0" smtClean="0">
                <a:solidFill>
                  <a:srgbClr val="FF0000"/>
                </a:solidFill>
              </a:rPr>
              <a:t>世はテンプル騎士団員を異　</a:t>
            </a:r>
            <a:endParaRPr lang="en-US" altLang="ja-JP" dirty="0" smtClean="0">
              <a:solidFill>
                <a:srgbClr val="FF0000"/>
              </a:solidFill>
            </a:endParaRPr>
          </a:p>
          <a:p>
            <a:r>
              <a:rPr lang="ja-JP" altLang="en-US" dirty="0">
                <a:solidFill>
                  <a:srgbClr val="FF0000"/>
                </a:solidFill>
              </a:rPr>
              <a:t>　</a:t>
            </a:r>
            <a:r>
              <a:rPr lang="ja-JP" altLang="en-US" dirty="0" smtClean="0">
                <a:solidFill>
                  <a:srgbClr val="FF0000"/>
                </a:solidFill>
              </a:rPr>
              <a:t>端審問で殺害し、騎士団の資金を横領</a:t>
            </a:r>
            <a:r>
              <a:rPr lang="ja-JP" altLang="en-US" dirty="0" smtClean="0"/>
              <a:t>した。</a:t>
            </a:r>
            <a:endParaRPr lang="en-US" altLang="ja-JP" dirty="0" smtClean="0"/>
          </a:p>
          <a:p>
            <a:r>
              <a:rPr lang="ja-JP" altLang="en-US" dirty="0" smtClean="0"/>
              <a:t>・</a:t>
            </a:r>
            <a:r>
              <a:rPr lang="en-US" altLang="ja-JP" dirty="0" smtClean="0"/>
              <a:t>1312</a:t>
            </a:r>
            <a:r>
              <a:rPr lang="ja-JP" altLang="en-US" dirty="0"/>
              <a:t>年の教皇庁による異端裁判</a:t>
            </a:r>
            <a:r>
              <a:rPr lang="ja-JP" altLang="en-US" dirty="0" smtClean="0"/>
              <a:t>で解体されたが、キリスト騎</a:t>
            </a:r>
            <a:endParaRPr lang="en-US" altLang="ja-JP" dirty="0" smtClean="0"/>
          </a:p>
          <a:p>
            <a:r>
              <a:rPr lang="ja-JP" altLang="en-US" dirty="0"/>
              <a:t>　</a:t>
            </a:r>
            <a:r>
              <a:rPr lang="ja-JP" altLang="en-US" dirty="0" smtClean="0"/>
              <a:t>士団として銀行業務を継続した。</a:t>
            </a:r>
            <a:endParaRPr lang="en-US" altLang="ja-JP" dirty="0"/>
          </a:p>
          <a:p>
            <a:r>
              <a:rPr lang="ja-JP" altLang="en-US" dirty="0" smtClean="0"/>
              <a:t>・</a:t>
            </a:r>
            <a:r>
              <a:rPr lang="ja-JP" altLang="en-US" dirty="0" smtClean="0">
                <a:solidFill>
                  <a:srgbClr val="0033CC"/>
                </a:solidFill>
              </a:rPr>
              <a:t>テンプル</a:t>
            </a:r>
            <a:r>
              <a:rPr lang="ja-JP" altLang="en-US" dirty="0">
                <a:solidFill>
                  <a:srgbClr val="0033CC"/>
                </a:solidFill>
              </a:rPr>
              <a:t>騎士団は</a:t>
            </a:r>
            <a:r>
              <a:rPr lang="ja-JP" altLang="en-US" dirty="0" smtClean="0">
                <a:solidFill>
                  <a:srgbClr val="0033CC"/>
                </a:solidFill>
              </a:rPr>
              <a:t>、</a:t>
            </a:r>
            <a:r>
              <a:rPr lang="ja-JP" altLang="en-US" dirty="0">
                <a:solidFill>
                  <a:srgbClr val="0033CC"/>
                </a:solidFill>
              </a:rPr>
              <a:t>国家</a:t>
            </a:r>
            <a:r>
              <a:rPr lang="ja-JP" altLang="en-US" dirty="0" smtClean="0">
                <a:solidFill>
                  <a:srgbClr val="0033CC"/>
                </a:solidFill>
              </a:rPr>
              <a:t>とは言えないが、自前</a:t>
            </a:r>
            <a:r>
              <a:rPr lang="ja-JP" altLang="en-US" dirty="0">
                <a:solidFill>
                  <a:srgbClr val="0033CC"/>
                </a:solidFill>
              </a:rPr>
              <a:t>の軍隊、通貨</a:t>
            </a:r>
            <a:r>
              <a:rPr lang="ja-JP" altLang="en-US" dirty="0" smtClean="0">
                <a:solidFill>
                  <a:srgbClr val="0033CC"/>
                </a:solidFill>
              </a:rPr>
              <a:t>、</a:t>
            </a:r>
            <a:endParaRPr lang="en-US" altLang="ja-JP" dirty="0" smtClean="0">
              <a:solidFill>
                <a:srgbClr val="0033CC"/>
              </a:solidFill>
            </a:endParaRPr>
          </a:p>
          <a:p>
            <a:r>
              <a:rPr lang="ja-JP" altLang="en-US" dirty="0">
                <a:solidFill>
                  <a:srgbClr val="0033CC"/>
                </a:solidFill>
              </a:rPr>
              <a:t>　</a:t>
            </a:r>
            <a:r>
              <a:rPr lang="ja-JP" altLang="en-US" dirty="0" smtClean="0">
                <a:solidFill>
                  <a:srgbClr val="0033CC"/>
                </a:solidFill>
              </a:rPr>
              <a:t>法律</a:t>
            </a:r>
            <a:r>
              <a:rPr lang="ja-JP" altLang="en-US" dirty="0">
                <a:solidFill>
                  <a:srgbClr val="0033CC"/>
                </a:solidFill>
              </a:rPr>
              <a:t>、領土を持って</a:t>
            </a:r>
            <a:r>
              <a:rPr lang="ja-JP" altLang="en-US" dirty="0" smtClean="0">
                <a:solidFill>
                  <a:srgbClr val="0033CC"/>
                </a:solidFill>
              </a:rPr>
              <a:t>いた</a:t>
            </a:r>
            <a:r>
              <a:rPr lang="ja-JP" altLang="en-US" dirty="0" smtClean="0"/>
              <a:t>。</a:t>
            </a:r>
            <a:endParaRPr lang="en-US" altLang="ja-JP" dirty="0" smtClean="0"/>
          </a:p>
          <a:p>
            <a:r>
              <a:rPr lang="ja-JP" altLang="en-US" dirty="0"/>
              <a:t>・</a:t>
            </a:r>
            <a:r>
              <a:rPr lang="ja-JP" altLang="en-US" dirty="0" smtClean="0"/>
              <a:t>コロンブス</a:t>
            </a:r>
            <a:r>
              <a:rPr lang="ja-JP" altLang="en-US" dirty="0"/>
              <a:t>の</a:t>
            </a:r>
            <a:r>
              <a:rPr lang="ja-JP" altLang="en-US" dirty="0" smtClean="0"/>
              <a:t>妻はキリスト騎士団長</a:t>
            </a:r>
            <a:r>
              <a:rPr lang="ja-JP" altLang="en-US" dirty="0"/>
              <a:t>の</a:t>
            </a:r>
            <a:r>
              <a:rPr lang="ja-JP" altLang="en-US" dirty="0" smtClean="0"/>
              <a:t>娘。</a:t>
            </a:r>
            <a:r>
              <a:rPr lang="ja-JP" altLang="en-US" dirty="0" smtClean="0">
                <a:solidFill>
                  <a:srgbClr val="FF0000"/>
                </a:solidFill>
              </a:rPr>
              <a:t>叔父のコネを利用</a:t>
            </a:r>
            <a:endParaRPr lang="en-US" altLang="ja-JP" dirty="0">
              <a:solidFill>
                <a:srgbClr val="FF0000"/>
              </a:solidFill>
            </a:endParaRPr>
          </a:p>
          <a:p>
            <a:r>
              <a:rPr lang="ja-JP" altLang="en-US" dirty="0" smtClean="0"/>
              <a:t>・ジャマイカの</a:t>
            </a:r>
            <a:r>
              <a:rPr lang="ja-JP" altLang="en-US" dirty="0" smtClean="0">
                <a:solidFill>
                  <a:srgbClr val="00B050"/>
                </a:solidFill>
              </a:rPr>
              <a:t>ポートロイヤル</a:t>
            </a:r>
            <a:r>
              <a:rPr lang="ja-JP" altLang="en-US" dirty="0" smtClean="0"/>
              <a:t>は</a:t>
            </a:r>
            <a:r>
              <a:rPr lang="zh-TW" altLang="en-US" dirty="0"/>
              <a:t>賭博場、売春宿、</a:t>
            </a:r>
            <a:r>
              <a:rPr lang="zh-TW" altLang="en-US" dirty="0" smtClean="0"/>
              <a:t>居酒屋</a:t>
            </a:r>
            <a:r>
              <a:rPr lang="ja-JP" altLang="en-US" dirty="0" smtClean="0"/>
              <a:t>が立</a:t>
            </a:r>
            <a:endParaRPr lang="en-US" altLang="ja-JP" dirty="0" smtClean="0"/>
          </a:p>
          <a:p>
            <a:r>
              <a:rPr lang="ja-JP" altLang="en-US" dirty="0"/>
              <a:t>　</a:t>
            </a:r>
            <a:r>
              <a:rPr lang="ja-JP" altLang="en-US" dirty="0" err="1" smtClean="0"/>
              <a:t>ち</a:t>
            </a:r>
            <a:r>
              <a:rPr lang="ja-JP" altLang="en-US" dirty="0" smtClean="0"/>
              <a:t>並ぶ悪徳海賊の自治地区。</a:t>
            </a:r>
            <a:r>
              <a:rPr lang="en-US" altLang="ja-JP" dirty="0" smtClean="0"/>
              <a:t>1692</a:t>
            </a:r>
            <a:r>
              <a:rPr lang="ja-JP" altLang="en-US" dirty="0"/>
              <a:t>年、巨大</a:t>
            </a:r>
            <a:r>
              <a:rPr lang="ja-JP" altLang="en-US" dirty="0" smtClean="0"/>
              <a:t>地震で崩壊。</a:t>
            </a:r>
            <a:endParaRPr lang="en-US" altLang="ja-JP" dirty="0" smtClean="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4365104"/>
            <a:ext cx="2244799" cy="16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6546188" y="6063775"/>
            <a:ext cx="2483768" cy="369332"/>
          </a:xfrm>
          <a:prstGeom prst="rect">
            <a:avLst/>
          </a:prstGeom>
          <a:noFill/>
        </p:spPr>
        <p:txBody>
          <a:bodyPr wrap="square" rtlCol="0">
            <a:spAutoFit/>
          </a:bodyPr>
          <a:lstStyle/>
          <a:p>
            <a:r>
              <a:rPr kumimoji="1" lang="ja-JP" altLang="en-US" dirty="0" smtClean="0"/>
              <a:t>ロンドンのテンプル教会</a:t>
            </a:r>
            <a:endParaRPr kumimoji="1" lang="ja-JP" altLang="en-US" dirty="0"/>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620" y="1266435"/>
            <a:ext cx="1511357" cy="2269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6804247" y="3634264"/>
            <a:ext cx="2177199" cy="369332"/>
          </a:xfrm>
          <a:prstGeom prst="rect">
            <a:avLst/>
          </a:prstGeom>
        </p:spPr>
        <p:txBody>
          <a:bodyPr wrap="none">
            <a:spAutoFit/>
          </a:bodyPr>
          <a:lstStyle/>
          <a:p>
            <a:r>
              <a:rPr lang="ja-JP" altLang="en-US" dirty="0"/>
              <a:t>テンプル</a:t>
            </a:r>
            <a:r>
              <a:rPr lang="ja-JP" altLang="en-US" dirty="0" smtClean="0"/>
              <a:t>騎士団の旗</a:t>
            </a:r>
            <a:endParaRPr lang="ja-JP" altLang="en-US" dirty="0"/>
          </a:p>
        </p:txBody>
      </p:sp>
      <p:sp>
        <p:nvSpPr>
          <p:cNvPr id="8" name="正方形/長方形 7"/>
          <p:cNvSpPr/>
          <p:nvPr/>
        </p:nvSpPr>
        <p:spPr>
          <a:xfrm>
            <a:off x="1475656" y="188640"/>
            <a:ext cx="6149440" cy="584775"/>
          </a:xfrm>
          <a:prstGeom prst="rect">
            <a:avLst/>
          </a:prstGeom>
        </p:spPr>
        <p:txBody>
          <a:bodyPr wrap="none">
            <a:spAutoFit/>
          </a:bodyPr>
          <a:lstStyle/>
          <a:p>
            <a:r>
              <a:rPr lang="ja-JP" altLang="en-US" sz="3200" dirty="0"/>
              <a:t>テンプル</a:t>
            </a:r>
            <a:r>
              <a:rPr lang="ja-JP" altLang="en-US" sz="3200" dirty="0" smtClean="0"/>
              <a:t>騎士団は国家的な修道会</a:t>
            </a:r>
            <a:endParaRPr lang="ja-JP" altLang="en-US" sz="3200" dirty="0"/>
          </a:p>
        </p:txBody>
      </p:sp>
    </p:spTree>
    <p:extLst>
      <p:ext uri="{BB962C8B-B14F-4D97-AF65-F5344CB8AC3E}">
        <p14:creationId xmlns:p14="http://schemas.microsoft.com/office/powerpoint/2010/main" val="25700391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p:cNvGrpSpPr/>
          <p:nvPr/>
        </p:nvGrpSpPr>
        <p:grpSpPr>
          <a:xfrm>
            <a:off x="539552" y="1095718"/>
            <a:ext cx="8308561" cy="4564570"/>
            <a:chOff x="539552" y="1459713"/>
            <a:chExt cx="8308561" cy="4564570"/>
          </a:xfrm>
        </p:grpSpPr>
        <p:pic>
          <p:nvPicPr>
            <p:cNvPr id="307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17" t="24245" r="1629" b="9077"/>
            <a:stretch/>
          </p:blipFill>
          <p:spPr bwMode="auto">
            <a:xfrm>
              <a:off x="539552" y="1459713"/>
              <a:ext cx="7776864" cy="444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円/楕円 1"/>
            <p:cNvSpPr/>
            <p:nvPr/>
          </p:nvSpPr>
          <p:spPr>
            <a:xfrm>
              <a:off x="6300192" y="2423883"/>
              <a:ext cx="1872208" cy="95412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 name="テキスト ボックス 2"/>
            <p:cNvSpPr txBox="1"/>
            <p:nvPr/>
          </p:nvSpPr>
          <p:spPr>
            <a:xfrm>
              <a:off x="6804248" y="1879177"/>
              <a:ext cx="1728192" cy="369332"/>
            </a:xfrm>
            <a:prstGeom prst="rect">
              <a:avLst/>
            </a:prstGeom>
            <a:noFill/>
          </p:spPr>
          <p:txBody>
            <a:bodyPr wrap="square" rtlCol="0">
              <a:spAutoFit/>
            </a:bodyPr>
            <a:lstStyle/>
            <a:p>
              <a:r>
                <a:rPr kumimoji="1" lang="ja-JP" altLang="en-US" dirty="0" smtClean="0">
                  <a:solidFill>
                    <a:srgbClr val="FF0000"/>
                  </a:solidFill>
                </a:rPr>
                <a:t>シルクロ－ドへ</a:t>
              </a:r>
              <a:endParaRPr kumimoji="1" lang="ja-JP" altLang="en-US" dirty="0">
                <a:solidFill>
                  <a:srgbClr val="FF0000"/>
                </a:solidFill>
              </a:endParaRPr>
            </a:p>
          </p:txBody>
        </p:sp>
        <p:sp>
          <p:nvSpPr>
            <p:cNvPr id="4" name="右矢印 3"/>
            <p:cNvSpPr/>
            <p:nvPr/>
          </p:nvSpPr>
          <p:spPr>
            <a:xfrm>
              <a:off x="7668343" y="2135851"/>
              <a:ext cx="675713" cy="349049"/>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6" name="正方形/長方形 5"/>
            <p:cNvSpPr/>
            <p:nvPr/>
          </p:nvSpPr>
          <p:spPr>
            <a:xfrm>
              <a:off x="6393196" y="2599257"/>
              <a:ext cx="1649811" cy="369332"/>
            </a:xfrm>
            <a:prstGeom prst="rect">
              <a:avLst/>
            </a:prstGeom>
          </p:spPr>
          <p:txBody>
            <a:bodyPr wrap="none">
              <a:spAutoFit/>
            </a:bodyPr>
            <a:lstStyle/>
            <a:p>
              <a:pPr lvl="0" algn="ctr"/>
              <a:r>
                <a:rPr lang="ja-JP" altLang="en-US" dirty="0" smtClean="0">
                  <a:solidFill>
                    <a:srgbClr val="FF0000"/>
                  </a:solidFill>
                </a:rPr>
                <a:t>ジェノバ通商圏</a:t>
              </a:r>
              <a:endParaRPr lang="ja-JP" altLang="en-US" dirty="0">
                <a:solidFill>
                  <a:srgbClr val="FF0000"/>
                </a:solidFill>
              </a:endParaRPr>
            </a:p>
          </p:txBody>
        </p:sp>
        <p:sp>
          <p:nvSpPr>
            <p:cNvPr id="7" name="角丸四角形 6"/>
            <p:cNvSpPr/>
            <p:nvPr/>
          </p:nvSpPr>
          <p:spPr>
            <a:xfrm>
              <a:off x="6300192" y="3504003"/>
              <a:ext cx="2232248" cy="2520280"/>
            </a:xfrm>
            <a:prstGeom prst="roundRect">
              <a:avLst/>
            </a:prstGeom>
            <a:noFill/>
            <a:ln>
              <a:solidFill>
                <a:srgbClr val="190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489189" y="4308783"/>
              <a:ext cx="1827228" cy="369332"/>
            </a:xfrm>
            <a:prstGeom prst="rect">
              <a:avLst/>
            </a:prstGeom>
            <a:noFill/>
          </p:spPr>
          <p:txBody>
            <a:bodyPr wrap="square" rtlCol="0">
              <a:spAutoFit/>
            </a:bodyPr>
            <a:lstStyle/>
            <a:p>
              <a:r>
                <a:rPr kumimoji="1" lang="ja-JP" altLang="en-US" dirty="0" smtClean="0">
                  <a:solidFill>
                    <a:srgbClr val="1903BF"/>
                  </a:solidFill>
                </a:rPr>
                <a:t>ベネチア通商圏</a:t>
              </a:r>
              <a:endParaRPr kumimoji="1" lang="ja-JP" altLang="en-US" dirty="0">
                <a:solidFill>
                  <a:srgbClr val="1903BF"/>
                </a:solidFill>
              </a:endParaRPr>
            </a:p>
          </p:txBody>
        </p:sp>
        <p:sp>
          <p:nvSpPr>
            <p:cNvPr id="11" name="円/楕円 10"/>
            <p:cNvSpPr/>
            <p:nvPr/>
          </p:nvSpPr>
          <p:spPr>
            <a:xfrm>
              <a:off x="3468320" y="3378003"/>
              <a:ext cx="252000" cy="2520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3" name="円/楕円 12"/>
            <p:cNvSpPr/>
            <p:nvPr/>
          </p:nvSpPr>
          <p:spPr>
            <a:xfrm>
              <a:off x="3923928" y="3252003"/>
              <a:ext cx="252000" cy="252000"/>
            </a:xfrm>
            <a:prstGeom prst="ellipse">
              <a:avLst/>
            </a:prstGeom>
            <a:noFill/>
            <a:ln>
              <a:solidFill>
                <a:srgbClr val="190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10" name="直線矢印コネクタ 9"/>
            <p:cNvCxnSpPr>
              <a:stCxn id="13" idx="6"/>
            </p:cNvCxnSpPr>
            <p:nvPr/>
          </p:nvCxnSpPr>
          <p:spPr>
            <a:xfrm>
              <a:off x="4175928" y="3378003"/>
              <a:ext cx="2124264" cy="1115446"/>
            </a:xfrm>
            <a:prstGeom prst="straightConnector1">
              <a:avLst/>
            </a:prstGeom>
            <a:ln w="38100">
              <a:solidFill>
                <a:srgbClr val="1903BF"/>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6848368" y="2910790"/>
              <a:ext cx="1188132" cy="369332"/>
            </a:xfrm>
            <a:prstGeom prst="rect">
              <a:avLst/>
            </a:prstGeom>
            <a:noFill/>
          </p:spPr>
          <p:txBody>
            <a:bodyPr wrap="square" rtlCol="0">
              <a:spAutoFit/>
            </a:bodyPr>
            <a:lstStyle/>
            <a:p>
              <a:r>
                <a:rPr kumimoji="1" lang="ja-JP" altLang="en-US" dirty="0" smtClean="0"/>
                <a:t>絹貿易</a:t>
              </a:r>
              <a:endParaRPr kumimoji="1" lang="ja-JP" altLang="en-US" dirty="0"/>
            </a:p>
          </p:txBody>
        </p:sp>
        <p:sp>
          <p:nvSpPr>
            <p:cNvPr id="18" name="テキスト ボックス 17"/>
            <p:cNvSpPr txBox="1"/>
            <p:nvPr/>
          </p:nvSpPr>
          <p:spPr>
            <a:xfrm>
              <a:off x="6696236" y="4678115"/>
              <a:ext cx="1512168" cy="923330"/>
            </a:xfrm>
            <a:prstGeom prst="rect">
              <a:avLst/>
            </a:prstGeom>
            <a:noFill/>
          </p:spPr>
          <p:txBody>
            <a:bodyPr wrap="square" rtlCol="0">
              <a:spAutoFit/>
            </a:bodyPr>
            <a:lstStyle/>
            <a:p>
              <a:r>
                <a:rPr kumimoji="1" lang="ja-JP" altLang="en-US" dirty="0" smtClean="0"/>
                <a:t>香辛料貿易</a:t>
              </a:r>
              <a:endParaRPr kumimoji="1" lang="en-US" altLang="ja-JP" dirty="0" smtClean="0"/>
            </a:p>
            <a:p>
              <a:r>
                <a:rPr kumimoji="1" lang="ja-JP" altLang="en-US" dirty="0" smtClean="0"/>
                <a:t>オリ－ブ</a:t>
              </a:r>
              <a:endParaRPr kumimoji="1" lang="en-US" altLang="ja-JP" dirty="0" smtClean="0"/>
            </a:p>
            <a:p>
              <a:r>
                <a:rPr kumimoji="1" lang="ja-JP" altLang="en-US" dirty="0" smtClean="0"/>
                <a:t>ワイン</a:t>
              </a:r>
              <a:endParaRPr kumimoji="1" lang="ja-JP" altLang="en-US" dirty="0"/>
            </a:p>
          </p:txBody>
        </p:sp>
        <p:sp>
          <p:nvSpPr>
            <p:cNvPr id="20" name="テキスト ボックス 19"/>
            <p:cNvSpPr txBox="1"/>
            <p:nvPr/>
          </p:nvSpPr>
          <p:spPr>
            <a:xfrm>
              <a:off x="2514172" y="4394811"/>
              <a:ext cx="2723888" cy="523220"/>
            </a:xfrm>
            <a:prstGeom prst="rect">
              <a:avLst/>
            </a:prstGeom>
            <a:noFill/>
          </p:spPr>
          <p:txBody>
            <a:bodyPr wrap="square" rtlCol="0">
              <a:spAutoFit/>
            </a:bodyPr>
            <a:lstStyle/>
            <a:p>
              <a:r>
                <a:rPr kumimoji="1" lang="ja-JP" altLang="en-US" sz="2800" dirty="0" smtClean="0">
                  <a:solidFill>
                    <a:srgbClr val="1903BF"/>
                  </a:solidFill>
                </a:rPr>
                <a:t>地中海交易圏</a:t>
              </a:r>
              <a:endParaRPr kumimoji="1" lang="ja-JP" altLang="en-US" sz="2800" dirty="0">
                <a:solidFill>
                  <a:srgbClr val="1903BF"/>
                </a:solidFill>
              </a:endParaRPr>
            </a:p>
          </p:txBody>
        </p:sp>
        <p:sp>
          <p:nvSpPr>
            <p:cNvPr id="23" name="右矢印 22"/>
            <p:cNvSpPr/>
            <p:nvPr/>
          </p:nvSpPr>
          <p:spPr>
            <a:xfrm>
              <a:off x="8172400" y="4652041"/>
              <a:ext cx="675713" cy="349049"/>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grpSp>
      <p:sp>
        <p:nvSpPr>
          <p:cNvPr id="21" name="テキスト ボックス 20"/>
          <p:cNvSpPr txBox="1"/>
          <p:nvPr/>
        </p:nvSpPr>
        <p:spPr>
          <a:xfrm>
            <a:off x="824862" y="170203"/>
            <a:ext cx="7181338" cy="584775"/>
          </a:xfrm>
          <a:prstGeom prst="rect">
            <a:avLst/>
          </a:prstGeom>
          <a:noFill/>
        </p:spPr>
        <p:txBody>
          <a:bodyPr wrap="square" rtlCol="0">
            <a:spAutoFit/>
          </a:bodyPr>
          <a:lstStyle/>
          <a:p>
            <a:r>
              <a:rPr kumimoji="1" lang="ja-JP" altLang="en-US" sz="3200" dirty="0" smtClean="0"/>
              <a:t>地中海貿易で栄えたジェノバと</a:t>
            </a:r>
            <a:r>
              <a:rPr lang="ja-JP" altLang="en-US" sz="3200" dirty="0" smtClean="0"/>
              <a:t>ベネチア</a:t>
            </a:r>
            <a:endParaRPr kumimoji="1" lang="ja-JP" altLang="en-US" sz="3200" dirty="0"/>
          </a:p>
        </p:txBody>
      </p:sp>
      <p:cxnSp>
        <p:nvCxnSpPr>
          <p:cNvPr id="26" name="直線コネクタ 25"/>
          <p:cNvCxnSpPr/>
          <p:nvPr/>
        </p:nvCxnSpPr>
        <p:spPr>
          <a:xfrm>
            <a:off x="0" y="908720"/>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276091" y="4831035"/>
            <a:ext cx="5976664" cy="1477328"/>
          </a:xfrm>
          <a:prstGeom prst="rect">
            <a:avLst/>
          </a:prstGeom>
          <a:solidFill>
            <a:schemeClr val="bg1"/>
          </a:solidFill>
        </p:spPr>
        <p:txBody>
          <a:bodyPr wrap="square" rtlCol="0">
            <a:spAutoFit/>
          </a:bodyPr>
          <a:lstStyle/>
          <a:p>
            <a:r>
              <a:rPr kumimoji="1" lang="ja-JP" altLang="en-US" dirty="0" smtClean="0"/>
              <a:t>・</a:t>
            </a:r>
            <a:r>
              <a:rPr kumimoji="1" lang="en-US" altLang="ja-JP" dirty="0" smtClean="0"/>
              <a:t>14</a:t>
            </a:r>
            <a:r>
              <a:rPr kumimoji="1" lang="ja-JP" altLang="en-US" dirty="0" smtClean="0"/>
              <a:t>世紀、ジェノバはベネチアに東方交易路を奪われる。</a:t>
            </a:r>
            <a:endParaRPr kumimoji="1" lang="en-US" altLang="ja-JP" dirty="0" smtClean="0"/>
          </a:p>
          <a:p>
            <a:r>
              <a:rPr lang="ja-JP" altLang="en-US" dirty="0" smtClean="0"/>
              <a:t>・サン・ジョルジョ銀行には膨大な資産が貯まっていた</a:t>
            </a:r>
            <a:r>
              <a:rPr lang="ja-JP" altLang="en-US" dirty="0" smtClean="0"/>
              <a:t>。</a:t>
            </a:r>
            <a:endParaRPr lang="en-US" altLang="ja-JP" dirty="0" smtClean="0"/>
          </a:p>
          <a:p>
            <a:r>
              <a:rPr lang="ja-JP" altLang="en-US" dirty="0" smtClean="0"/>
              <a:t>・</a:t>
            </a:r>
            <a:r>
              <a:rPr lang="en-US" altLang="ja-JP" dirty="0" smtClean="0"/>
              <a:t>1317</a:t>
            </a:r>
            <a:r>
              <a:rPr lang="ja-JP" altLang="en-US" dirty="0" smtClean="0"/>
              <a:t>年ポルトガル</a:t>
            </a:r>
            <a:r>
              <a:rPr lang="ja-JP" altLang="en-US" dirty="0"/>
              <a:t>王</a:t>
            </a:r>
            <a:r>
              <a:rPr lang="ja-JP" altLang="en-US" dirty="0">
                <a:solidFill>
                  <a:srgbClr val="0033CC"/>
                </a:solidFill>
              </a:rPr>
              <a:t>ディニス</a:t>
            </a:r>
            <a:r>
              <a:rPr lang="ja-JP" altLang="en-US" dirty="0"/>
              <a:t>が、</a:t>
            </a:r>
            <a:r>
              <a:rPr lang="ja-JP" altLang="en-US" dirty="0" smtClean="0"/>
              <a:t>ジェノヴァ商人</a:t>
            </a:r>
            <a:r>
              <a:rPr lang="ja-JP" altLang="en-US" dirty="0"/>
              <a:t>エマヌエレ</a:t>
            </a:r>
            <a:r>
              <a:rPr lang="ja-JP" altLang="en-US" dirty="0" smtClean="0"/>
              <a:t>・</a:t>
            </a:r>
            <a:endParaRPr lang="en-US" altLang="ja-JP" dirty="0" smtClean="0"/>
          </a:p>
          <a:p>
            <a:r>
              <a:rPr lang="ja-JP" altLang="en-US" dirty="0"/>
              <a:t>　</a:t>
            </a:r>
            <a:r>
              <a:rPr lang="ja-JP" altLang="en-US" dirty="0" smtClean="0">
                <a:solidFill>
                  <a:srgbClr val="0033CC"/>
                </a:solidFill>
              </a:rPr>
              <a:t>ピサーニョ</a:t>
            </a:r>
            <a:r>
              <a:rPr lang="ja-JP" altLang="en-US" dirty="0"/>
              <a:t>に貿易特権を与え、ポルトガル海軍総督に</a:t>
            </a:r>
            <a:r>
              <a:rPr lang="ja-JP" altLang="en-US" dirty="0" smtClean="0"/>
              <a:t>任命。</a:t>
            </a:r>
            <a:endParaRPr kumimoji="1" lang="en-US" altLang="ja-JP" dirty="0" smtClean="0"/>
          </a:p>
          <a:p>
            <a:r>
              <a:rPr lang="ja-JP" altLang="en-US" dirty="0" smtClean="0"/>
              <a:t>・ジェノバはポルトガル</a:t>
            </a:r>
            <a:r>
              <a:rPr lang="ja-JP" altLang="en-US" dirty="0" smtClean="0"/>
              <a:t>に</a:t>
            </a:r>
            <a:r>
              <a:rPr lang="ja-JP" altLang="en-US" dirty="0" smtClean="0">
                <a:solidFill>
                  <a:srgbClr val="FF0000"/>
                </a:solidFill>
              </a:rPr>
              <a:t>年利</a:t>
            </a:r>
            <a:r>
              <a:rPr lang="ja-JP" altLang="en-US" dirty="0" smtClean="0">
                <a:solidFill>
                  <a:srgbClr val="FF0000"/>
                </a:solidFill>
              </a:rPr>
              <a:t>率</a:t>
            </a:r>
            <a:r>
              <a:rPr lang="en-US" altLang="ja-JP" dirty="0" smtClean="0">
                <a:solidFill>
                  <a:srgbClr val="FF0000"/>
                </a:solidFill>
              </a:rPr>
              <a:t>200</a:t>
            </a:r>
            <a:r>
              <a:rPr lang="ja-JP" altLang="en-US" dirty="0" smtClean="0">
                <a:solidFill>
                  <a:srgbClr val="FF0000"/>
                </a:solidFill>
              </a:rPr>
              <a:t>％</a:t>
            </a:r>
            <a:r>
              <a:rPr lang="ja-JP" altLang="en-US" dirty="0" smtClean="0"/>
              <a:t>で</a:t>
            </a:r>
            <a:r>
              <a:rPr lang="ja-JP" altLang="en-US" dirty="0" smtClean="0"/>
              <a:t>融資して荒稼ぎした。</a:t>
            </a:r>
            <a:endParaRPr lang="en-US" altLang="ja-JP" dirty="0" smtClean="0"/>
          </a:p>
        </p:txBody>
      </p:sp>
      <p:sp>
        <p:nvSpPr>
          <p:cNvPr id="24" name="フリーフォーム 23"/>
          <p:cNvSpPr/>
          <p:nvPr/>
        </p:nvSpPr>
        <p:spPr>
          <a:xfrm>
            <a:off x="980388" y="3321885"/>
            <a:ext cx="443059" cy="1036949"/>
          </a:xfrm>
          <a:custGeom>
            <a:avLst/>
            <a:gdLst>
              <a:gd name="connsiteX0" fmla="*/ 0 w 443059"/>
              <a:gd name="connsiteY0" fmla="*/ 0 h 1036949"/>
              <a:gd name="connsiteX1" fmla="*/ 443059 w 443059"/>
              <a:gd name="connsiteY1" fmla="*/ 131976 h 1036949"/>
              <a:gd name="connsiteX2" fmla="*/ 141402 w 443059"/>
              <a:gd name="connsiteY2" fmla="*/ 1036949 h 1036949"/>
            </a:gdLst>
            <a:ahLst/>
            <a:cxnLst>
              <a:cxn ang="0">
                <a:pos x="connsiteX0" y="connsiteY0"/>
              </a:cxn>
              <a:cxn ang="0">
                <a:pos x="connsiteX1" y="connsiteY1"/>
              </a:cxn>
              <a:cxn ang="0">
                <a:pos x="connsiteX2" y="connsiteY2"/>
              </a:cxn>
            </a:cxnLst>
            <a:rect l="l" t="t" r="r" b="b"/>
            <a:pathLst>
              <a:path w="443059" h="1036949">
                <a:moveTo>
                  <a:pt x="0" y="0"/>
                </a:moveTo>
                <a:lnTo>
                  <a:pt x="443059" y="131976"/>
                </a:lnTo>
                <a:lnTo>
                  <a:pt x="141402" y="1036949"/>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276091" y="6235085"/>
            <a:ext cx="8535463" cy="646331"/>
          </a:xfrm>
          <a:prstGeom prst="rect">
            <a:avLst/>
          </a:prstGeom>
        </p:spPr>
        <p:txBody>
          <a:bodyPr wrap="square">
            <a:spAutoFit/>
          </a:bodyPr>
          <a:lstStyle/>
          <a:p>
            <a:pPr lvl="0"/>
            <a:r>
              <a:rPr lang="ja-JP" altLang="en-US" dirty="0">
                <a:solidFill>
                  <a:prstClr val="black"/>
                </a:solidFill>
              </a:rPr>
              <a:t>・ジェノバ債（償還</a:t>
            </a:r>
            <a:r>
              <a:rPr lang="en-US" altLang="ja-JP" dirty="0">
                <a:solidFill>
                  <a:prstClr val="black"/>
                </a:solidFill>
              </a:rPr>
              <a:t>5</a:t>
            </a:r>
            <a:r>
              <a:rPr lang="ja-JP" altLang="en-US" dirty="0">
                <a:solidFill>
                  <a:prstClr val="black"/>
                </a:solidFill>
              </a:rPr>
              <a:t>年</a:t>
            </a:r>
            <a:r>
              <a:rPr lang="ja-JP" altLang="en-US" dirty="0" smtClean="0">
                <a:solidFill>
                  <a:prstClr val="black"/>
                </a:solidFill>
              </a:rPr>
              <a:t>）</a:t>
            </a:r>
            <a:r>
              <a:rPr lang="ja-JP" altLang="en-US" dirty="0" smtClean="0">
                <a:solidFill>
                  <a:srgbClr val="FF0000"/>
                </a:solidFill>
              </a:rPr>
              <a:t>年利</a:t>
            </a:r>
            <a:r>
              <a:rPr lang="ja-JP" altLang="en-US" dirty="0" smtClean="0">
                <a:solidFill>
                  <a:srgbClr val="FF0000"/>
                </a:solidFill>
              </a:rPr>
              <a:t>率</a:t>
            </a:r>
            <a:r>
              <a:rPr lang="en-US" altLang="ja-JP" dirty="0">
                <a:solidFill>
                  <a:srgbClr val="FF0000"/>
                </a:solidFill>
              </a:rPr>
              <a:t>3</a:t>
            </a:r>
            <a:r>
              <a:rPr lang="ja-JP" altLang="en-US" dirty="0">
                <a:solidFill>
                  <a:srgbClr val="FF0000"/>
                </a:solidFill>
              </a:rPr>
              <a:t>％</a:t>
            </a:r>
            <a:r>
              <a:rPr lang="ja-JP" altLang="en-US" dirty="0">
                <a:solidFill>
                  <a:prstClr val="black"/>
                </a:solidFill>
              </a:rPr>
              <a:t>、イタリヤ諸都市</a:t>
            </a:r>
            <a:r>
              <a:rPr lang="en-US" altLang="ja-JP" dirty="0">
                <a:solidFill>
                  <a:prstClr val="black"/>
                </a:solidFill>
              </a:rPr>
              <a:t>5</a:t>
            </a:r>
            <a:r>
              <a:rPr lang="ja-JP" altLang="en-US" dirty="0">
                <a:solidFill>
                  <a:prstClr val="black"/>
                </a:solidFill>
              </a:rPr>
              <a:t>％</a:t>
            </a:r>
            <a:r>
              <a:rPr lang="ja-JP" altLang="en-US" dirty="0" smtClean="0">
                <a:solidFill>
                  <a:prstClr val="black"/>
                </a:solidFill>
              </a:rPr>
              <a:t>、</a:t>
            </a:r>
            <a:r>
              <a:rPr lang="ja-JP" altLang="en-US" dirty="0">
                <a:solidFill>
                  <a:prstClr val="black"/>
                </a:solidFill>
              </a:rPr>
              <a:t>　オランダ</a:t>
            </a:r>
            <a:r>
              <a:rPr lang="en-US" altLang="ja-JP" dirty="0">
                <a:solidFill>
                  <a:prstClr val="black"/>
                </a:solidFill>
              </a:rPr>
              <a:t>10</a:t>
            </a:r>
            <a:r>
              <a:rPr lang="ja-JP" altLang="en-US" dirty="0">
                <a:solidFill>
                  <a:prstClr val="black"/>
                </a:solidFill>
              </a:rPr>
              <a:t>％、フランス</a:t>
            </a:r>
            <a:r>
              <a:rPr lang="en-US" altLang="ja-JP" dirty="0">
                <a:solidFill>
                  <a:prstClr val="black"/>
                </a:solidFill>
              </a:rPr>
              <a:t>15</a:t>
            </a:r>
            <a:r>
              <a:rPr lang="ja-JP" altLang="en-US" dirty="0">
                <a:solidFill>
                  <a:prstClr val="black"/>
                </a:solidFill>
              </a:rPr>
              <a:t>％</a:t>
            </a:r>
            <a:r>
              <a:rPr lang="ja-JP" altLang="en-US" dirty="0" smtClean="0">
                <a:solidFill>
                  <a:prstClr val="black"/>
                </a:solidFill>
              </a:rPr>
              <a:t>。</a:t>
            </a:r>
            <a:endParaRPr lang="en-US" altLang="ja-JP" dirty="0" smtClean="0">
              <a:solidFill>
                <a:prstClr val="black"/>
              </a:solidFill>
            </a:endParaRPr>
          </a:p>
          <a:p>
            <a:pPr lvl="0"/>
            <a:r>
              <a:rPr lang="ja-JP" altLang="en-US" dirty="0" smtClean="0">
                <a:solidFill>
                  <a:prstClr val="black"/>
                </a:solidFill>
              </a:rPr>
              <a:t>・</a:t>
            </a:r>
            <a:r>
              <a:rPr lang="en-US" altLang="ja-JP" dirty="0" smtClean="0">
                <a:solidFill>
                  <a:prstClr val="black"/>
                </a:solidFill>
              </a:rPr>
              <a:t>1519</a:t>
            </a:r>
            <a:r>
              <a:rPr lang="ja-JP" altLang="en-US" dirty="0" smtClean="0">
                <a:solidFill>
                  <a:prstClr val="black"/>
                </a:solidFill>
              </a:rPr>
              <a:t>年にジェノバはスペイン王カルロス</a:t>
            </a:r>
            <a:r>
              <a:rPr lang="en-US" altLang="ja-JP" dirty="0" smtClean="0">
                <a:solidFill>
                  <a:prstClr val="black"/>
                </a:solidFill>
              </a:rPr>
              <a:t>1</a:t>
            </a:r>
            <a:r>
              <a:rPr lang="ja-JP" altLang="en-US" dirty="0" smtClean="0">
                <a:solidFill>
                  <a:prstClr val="black"/>
                </a:solidFill>
              </a:rPr>
              <a:t>世に選挙資金（金</a:t>
            </a:r>
            <a:r>
              <a:rPr lang="en-US" altLang="ja-JP" dirty="0" smtClean="0">
                <a:solidFill>
                  <a:prstClr val="black"/>
                </a:solidFill>
              </a:rPr>
              <a:t>2</a:t>
            </a:r>
            <a:r>
              <a:rPr lang="ja-JP" altLang="en-US" dirty="0" smtClean="0">
                <a:solidFill>
                  <a:prstClr val="black"/>
                </a:solidFill>
              </a:rPr>
              <a:t>トン）を用立てた。</a:t>
            </a:r>
            <a:r>
              <a:rPr lang="en-US" altLang="ja-JP" dirty="0" smtClean="0">
                <a:solidFill>
                  <a:prstClr val="black"/>
                </a:solidFill>
              </a:rPr>
              <a:t>140</a:t>
            </a:r>
            <a:r>
              <a:rPr lang="ja-JP" altLang="en-US" dirty="0" smtClean="0">
                <a:solidFill>
                  <a:prstClr val="black"/>
                </a:solidFill>
              </a:rPr>
              <a:t>億円</a:t>
            </a:r>
            <a:endParaRPr lang="en-US" altLang="ja-JP" dirty="0">
              <a:solidFill>
                <a:prstClr val="black"/>
              </a:solidFill>
            </a:endParaRPr>
          </a:p>
        </p:txBody>
      </p:sp>
      <p:sp>
        <p:nvSpPr>
          <p:cNvPr id="27" name="正方形/長方形 26"/>
          <p:cNvSpPr/>
          <p:nvPr/>
        </p:nvSpPr>
        <p:spPr>
          <a:xfrm>
            <a:off x="6448497" y="1004302"/>
            <a:ext cx="2566036" cy="584775"/>
          </a:xfrm>
          <a:prstGeom prst="rect">
            <a:avLst/>
          </a:prstGeom>
        </p:spPr>
        <p:txBody>
          <a:bodyPr wrap="square">
            <a:spAutoFit/>
          </a:bodyPr>
          <a:lstStyle/>
          <a:p>
            <a:r>
              <a:rPr lang="en-US" altLang="ja-JP" sz="1600" dirty="0">
                <a:solidFill>
                  <a:srgbClr val="00B050"/>
                </a:solidFill>
              </a:rPr>
              <a:t>1453</a:t>
            </a:r>
            <a:r>
              <a:rPr lang="ja-JP" altLang="en-US" sz="1600" dirty="0">
                <a:solidFill>
                  <a:srgbClr val="00B050"/>
                </a:solidFill>
              </a:rPr>
              <a:t>年にビザンツ</a:t>
            </a:r>
            <a:r>
              <a:rPr lang="ja-JP" altLang="en-US" sz="1600" dirty="0" smtClean="0">
                <a:solidFill>
                  <a:srgbClr val="00B050"/>
                </a:solidFill>
              </a:rPr>
              <a:t>帝国滅亡オスマン</a:t>
            </a:r>
            <a:r>
              <a:rPr lang="ja-JP" altLang="en-US" sz="1600" dirty="0">
                <a:solidFill>
                  <a:srgbClr val="00B050"/>
                </a:solidFill>
              </a:rPr>
              <a:t>帝国が支配する</a:t>
            </a:r>
          </a:p>
        </p:txBody>
      </p:sp>
      <p:sp>
        <p:nvSpPr>
          <p:cNvPr id="28" name="テキスト ボックス 27"/>
          <p:cNvSpPr txBox="1"/>
          <p:nvPr/>
        </p:nvSpPr>
        <p:spPr>
          <a:xfrm>
            <a:off x="6804248" y="3626031"/>
            <a:ext cx="814273" cy="230832"/>
          </a:xfrm>
          <a:prstGeom prst="rect">
            <a:avLst/>
          </a:prstGeom>
          <a:noFill/>
        </p:spPr>
        <p:txBody>
          <a:bodyPr wrap="square" rtlCol="0">
            <a:spAutoFit/>
          </a:bodyPr>
          <a:lstStyle/>
          <a:p>
            <a:r>
              <a:rPr kumimoji="1" lang="ja-JP" altLang="en-US" sz="900" dirty="0" smtClean="0"/>
              <a:t>アナトリア</a:t>
            </a:r>
            <a:endParaRPr kumimoji="1" lang="ja-JP" altLang="en-US" sz="900" dirty="0"/>
          </a:p>
        </p:txBody>
      </p:sp>
      <p:sp>
        <p:nvSpPr>
          <p:cNvPr id="29" name="正方形/長方形 28"/>
          <p:cNvSpPr/>
          <p:nvPr/>
        </p:nvSpPr>
        <p:spPr>
          <a:xfrm>
            <a:off x="980388" y="4314120"/>
            <a:ext cx="711292" cy="239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83568" y="4554036"/>
            <a:ext cx="2910752" cy="276999"/>
          </a:xfrm>
          <a:prstGeom prst="rect">
            <a:avLst/>
          </a:prstGeom>
          <a:noFill/>
        </p:spPr>
        <p:txBody>
          <a:bodyPr wrap="square" rtlCol="0">
            <a:spAutoFit/>
          </a:bodyPr>
          <a:lstStyle/>
          <a:p>
            <a:r>
              <a:rPr kumimoji="1" lang="ja-JP" altLang="en-US" sz="1200" dirty="0" smtClean="0">
                <a:solidFill>
                  <a:srgbClr val="FF0000"/>
                </a:solidFill>
              </a:rPr>
              <a:t>排斥されたユダヤ人はオスマン帝国へ</a:t>
            </a:r>
            <a:endParaRPr kumimoji="1" lang="ja-JP" altLang="en-US" sz="1200" dirty="0">
              <a:solidFill>
                <a:srgbClr val="FF0000"/>
              </a:solidFill>
            </a:endParaRPr>
          </a:p>
        </p:txBody>
      </p:sp>
      <p:sp>
        <p:nvSpPr>
          <p:cNvPr id="31" name="テキスト ボックス 30"/>
          <p:cNvSpPr txBox="1"/>
          <p:nvPr/>
        </p:nvSpPr>
        <p:spPr>
          <a:xfrm>
            <a:off x="1691680" y="4315369"/>
            <a:ext cx="792088" cy="246221"/>
          </a:xfrm>
          <a:prstGeom prst="rect">
            <a:avLst/>
          </a:prstGeom>
          <a:noFill/>
        </p:spPr>
        <p:txBody>
          <a:bodyPr wrap="square" rtlCol="0">
            <a:spAutoFit/>
          </a:bodyPr>
          <a:lstStyle/>
          <a:p>
            <a:r>
              <a:rPr lang="ja-JP" altLang="en-US" sz="1000" dirty="0">
                <a:solidFill>
                  <a:srgbClr val="FF0000"/>
                </a:solidFill>
              </a:rPr>
              <a:t>ナスル</a:t>
            </a:r>
            <a:r>
              <a:rPr kumimoji="1" lang="ja-JP" altLang="en-US" sz="1000" dirty="0" smtClean="0">
                <a:solidFill>
                  <a:srgbClr val="FF0000"/>
                </a:solidFill>
              </a:rPr>
              <a:t>朝</a:t>
            </a:r>
            <a:endParaRPr kumimoji="1" lang="ja-JP" altLang="en-US" sz="1000" dirty="0">
              <a:solidFill>
                <a:srgbClr val="FF0000"/>
              </a:solidFill>
            </a:endParaRPr>
          </a:p>
        </p:txBody>
      </p:sp>
      <p:sp>
        <p:nvSpPr>
          <p:cNvPr id="30720" name="テキスト ボックス 30719"/>
          <p:cNvSpPr txBox="1"/>
          <p:nvPr/>
        </p:nvSpPr>
        <p:spPr>
          <a:xfrm>
            <a:off x="4932040" y="3014008"/>
            <a:ext cx="1645202" cy="369332"/>
          </a:xfrm>
          <a:prstGeom prst="rect">
            <a:avLst/>
          </a:prstGeom>
          <a:noFill/>
        </p:spPr>
        <p:txBody>
          <a:bodyPr wrap="square" rtlCol="0">
            <a:spAutoFit/>
          </a:bodyPr>
          <a:lstStyle/>
          <a:p>
            <a:r>
              <a:rPr kumimoji="1" lang="ja-JP" altLang="en-US" dirty="0" smtClean="0"/>
              <a:t>ビザンツ帝国</a:t>
            </a:r>
            <a:endParaRPr kumimoji="1" lang="ja-JP" altLang="en-US" dirty="0"/>
          </a:p>
        </p:txBody>
      </p:sp>
      <p:sp>
        <p:nvSpPr>
          <p:cNvPr id="5" name="テキスト ボックス 4"/>
          <p:cNvSpPr txBox="1"/>
          <p:nvPr/>
        </p:nvSpPr>
        <p:spPr>
          <a:xfrm>
            <a:off x="7452320" y="4775785"/>
            <a:ext cx="1738927" cy="584775"/>
          </a:xfrm>
          <a:prstGeom prst="rect">
            <a:avLst/>
          </a:prstGeom>
          <a:noFill/>
        </p:spPr>
        <p:txBody>
          <a:bodyPr wrap="square" rtlCol="0">
            <a:spAutoFit/>
          </a:bodyPr>
          <a:lstStyle/>
          <a:p>
            <a:r>
              <a:rPr kumimoji="1" lang="ja-JP" altLang="en-US" sz="1600" dirty="0" smtClean="0">
                <a:solidFill>
                  <a:srgbClr val="00B050"/>
                </a:solidFill>
              </a:rPr>
              <a:t>陸上交易はテンプル騎士団が支援</a:t>
            </a:r>
            <a:endParaRPr kumimoji="1" lang="ja-JP" altLang="en-US" sz="1600" dirty="0">
              <a:solidFill>
                <a:srgbClr val="00B050"/>
              </a:solidFill>
            </a:endParaRPr>
          </a:p>
        </p:txBody>
      </p:sp>
    </p:spTree>
    <p:extLst>
      <p:ext uri="{BB962C8B-B14F-4D97-AF65-F5344CB8AC3E}">
        <p14:creationId xmlns:p14="http://schemas.microsoft.com/office/powerpoint/2010/main" val="26353503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9" y="13737"/>
            <a:ext cx="9036496" cy="496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グループ化 1"/>
          <p:cNvGrpSpPr/>
          <p:nvPr/>
        </p:nvGrpSpPr>
        <p:grpSpPr>
          <a:xfrm>
            <a:off x="101508" y="4796880"/>
            <a:ext cx="9009228" cy="2044764"/>
            <a:chOff x="47847" y="4796880"/>
            <a:chExt cx="9009228" cy="2044764"/>
          </a:xfrm>
        </p:grpSpPr>
        <p:grpSp>
          <p:nvGrpSpPr>
            <p:cNvPr id="7" name="グループ化 6"/>
            <p:cNvGrpSpPr/>
            <p:nvPr/>
          </p:nvGrpSpPr>
          <p:grpSpPr>
            <a:xfrm>
              <a:off x="47847" y="4796880"/>
              <a:ext cx="1640193" cy="2032320"/>
              <a:chOff x="236621" y="4221088"/>
              <a:chExt cx="1640193" cy="203232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233" b="31677"/>
              <a:stretch/>
            </p:blipFill>
            <p:spPr bwMode="auto">
              <a:xfrm>
                <a:off x="323528" y="4221088"/>
                <a:ext cx="1466381" cy="172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236621" y="5945631"/>
                <a:ext cx="1640193" cy="307777"/>
              </a:xfrm>
              <a:prstGeom prst="rect">
                <a:avLst/>
              </a:prstGeom>
            </p:spPr>
            <p:txBody>
              <a:bodyPr wrap="none">
                <a:spAutoFit/>
              </a:bodyPr>
              <a:lstStyle/>
              <a:p>
                <a:r>
                  <a:rPr lang="ja-JP" altLang="en-US" sz="1400" dirty="0" smtClean="0"/>
                  <a:t>フランシス・ドレーク</a:t>
                </a:r>
                <a:endParaRPr lang="ja-JP" altLang="en-US" sz="1400" dirty="0"/>
              </a:p>
            </p:txBody>
          </p:sp>
        </p:grpSp>
        <p:grpSp>
          <p:nvGrpSpPr>
            <p:cNvPr id="9" name="グループ化 8"/>
            <p:cNvGrpSpPr/>
            <p:nvPr/>
          </p:nvGrpSpPr>
          <p:grpSpPr>
            <a:xfrm>
              <a:off x="1688040" y="4809323"/>
              <a:ext cx="1584176" cy="1999674"/>
              <a:chOff x="1956316" y="4221088"/>
              <a:chExt cx="1584176" cy="1999674"/>
            </a:xfrm>
          </p:grpSpPr>
          <p:pic>
            <p:nvPicPr>
              <p:cNvPr id="819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455" b="11333"/>
              <a:stretch/>
            </p:blipFill>
            <p:spPr bwMode="auto">
              <a:xfrm>
                <a:off x="1956316" y="4221088"/>
                <a:ext cx="1377736" cy="172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1956316" y="5943763"/>
                <a:ext cx="1584176" cy="276999"/>
              </a:xfrm>
              <a:prstGeom prst="rect">
                <a:avLst/>
              </a:prstGeom>
              <a:noFill/>
            </p:spPr>
            <p:txBody>
              <a:bodyPr wrap="square" rtlCol="0">
                <a:spAutoFit/>
              </a:bodyPr>
              <a:lstStyle/>
              <a:p>
                <a:r>
                  <a:rPr kumimoji="1" lang="ja-JP" altLang="en-US" sz="1200" dirty="0" smtClean="0"/>
                  <a:t>アメリゴ・ベスヴィッチ</a:t>
                </a:r>
                <a:endParaRPr kumimoji="1" lang="ja-JP" altLang="en-US" sz="1200" dirty="0"/>
              </a:p>
            </p:txBody>
          </p:sp>
        </p:grpSp>
        <p:grpSp>
          <p:nvGrpSpPr>
            <p:cNvPr id="11" name="グループ化 10"/>
            <p:cNvGrpSpPr/>
            <p:nvPr/>
          </p:nvGrpSpPr>
          <p:grpSpPr>
            <a:xfrm>
              <a:off x="3173987" y="4809323"/>
              <a:ext cx="1434339" cy="2032321"/>
              <a:chOff x="3569709" y="4221089"/>
              <a:chExt cx="1434339" cy="2032321"/>
            </a:xfrm>
          </p:grpSpPr>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9709" y="4221089"/>
                <a:ext cx="1379635" cy="172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3569709" y="5945633"/>
                <a:ext cx="1434339" cy="307777"/>
              </a:xfrm>
              <a:prstGeom prst="rect">
                <a:avLst/>
              </a:prstGeom>
              <a:noFill/>
            </p:spPr>
            <p:txBody>
              <a:bodyPr wrap="square" rtlCol="0">
                <a:spAutoFit/>
              </a:bodyPr>
              <a:lstStyle/>
              <a:p>
                <a:r>
                  <a:rPr kumimoji="1" lang="ja-JP" altLang="en-US" sz="1400" dirty="0" smtClean="0"/>
                  <a:t>ペドロ・カブラル</a:t>
                </a:r>
                <a:endParaRPr kumimoji="1" lang="ja-JP" altLang="en-US" sz="1400" dirty="0"/>
              </a:p>
            </p:txBody>
          </p:sp>
        </p:grpSp>
        <p:grpSp>
          <p:nvGrpSpPr>
            <p:cNvPr id="13" name="グループ化 12"/>
            <p:cNvGrpSpPr/>
            <p:nvPr/>
          </p:nvGrpSpPr>
          <p:grpSpPr>
            <a:xfrm>
              <a:off x="6095989" y="4806992"/>
              <a:ext cx="1440160" cy="2019050"/>
              <a:chOff x="5018072" y="4201712"/>
              <a:chExt cx="1440160" cy="2019050"/>
            </a:xfrm>
          </p:grpSpPr>
          <p:pic>
            <p:nvPicPr>
              <p:cNvPr id="819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4683" r="20639"/>
              <a:stretch/>
            </p:blipFill>
            <p:spPr bwMode="auto">
              <a:xfrm>
                <a:off x="5076056" y="4201712"/>
                <a:ext cx="1324193" cy="1729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5018072" y="5912985"/>
                <a:ext cx="1440160" cy="307777"/>
              </a:xfrm>
              <a:prstGeom prst="rect">
                <a:avLst/>
              </a:prstGeom>
              <a:noFill/>
            </p:spPr>
            <p:txBody>
              <a:bodyPr wrap="square" rtlCol="0">
                <a:spAutoFit/>
              </a:bodyPr>
              <a:lstStyle/>
              <a:p>
                <a:r>
                  <a:rPr kumimoji="1" lang="ja-JP" altLang="en-US" sz="1400" dirty="0" smtClean="0"/>
                  <a:t>バスコダ・ガマ</a:t>
                </a:r>
                <a:endParaRPr kumimoji="1" lang="ja-JP" altLang="en-US" sz="1400" dirty="0"/>
              </a:p>
            </p:txBody>
          </p:sp>
        </p:grpSp>
        <p:grpSp>
          <p:nvGrpSpPr>
            <p:cNvPr id="18" name="グループ化 17"/>
            <p:cNvGrpSpPr/>
            <p:nvPr/>
          </p:nvGrpSpPr>
          <p:grpSpPr>
            <a:xfrm>
              <a:off x="7452148" y="4809323"/>
              <a:ext cx="1604927" cy="1979697"/>
              <a:chOff x="6458232" y="4193119"/>
              <a:chExt cx="1604927" cy="1979697"/>
            </a:xfrm>
          </p:grpSpPr>
          <p:pic>
            <p:nvPicPr>
              <p:cNvPr id="8198"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10959" t="4004" r="5525" b="19667"/>
              <a:stretch/>
            </p:blipFill>
            <p:spPr bwMode="auto">
              <a:xfrm>
                <a:off x="6588224" y="4193119"/>
                <a:ext cx="1324669" cy="17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正方形/長方形 15"/>
              <p:cNvSpPr/>
              <p:nvPr/>
            </p:nvSpPr>
            <p:spPr>
              <a:xfrm>
                <a:off x="6458232" y="5911206"/>
                <a:ext cx="1604927" cy="261610"/>
              </a:xfrm>
              <a:prstGeom prst="rect">
                <a:avLst/>
              </a:prstGeom>
            </p:spPr>
            <p:txBody>
              <a:bodyPr wrap="none">
                <a:spAutoFit/>
              </a:bodyPr>
              <a:lstStyle/>
              <a:p>
                <a:r>
                  <a:rPr lang="ja-JP" altLang="en-US" sz="1100" dirty="0"/>
                  <a:t>フェルデナンド・マゼラン</a:t>
                </a:r>
              </a:p>
            </p:txBody>
          </p:sp>
        </p:grpSp>
        <p:grpSp>
          <p:nvGrpSpPr>
            <p:cNvPr id="20" name="グループ化 19"/>
            <p:cNvGrpSpPr/>
            <p:nvPr/>
          </p:nvGrpSpPr>
          <p:grpSpPr>
            <a:xfrm>
              <a:off x="4608326" y="4816660"/>
              <a:ext cx="1582484" cy="1980957"/>
              <a:chOff x="7621764" y="4260008"/>
              <a:chExt cx="1582484" cy="1980957"/>
            </a:xfrm>
          </p:grpSpPr>
          <p:pic>
            <p:nvPicPr>
              <p:cNvPr id="8199"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r="11035" b="20151"/>
              <a:stretch/>
            </p:blipFill>
            <p:spPr bwMode="auto">
              <a:xfrm>
                <a:off x="7665288" y="4260008"/>
                <a:ext cx="1372769" cy="171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正方形/長方形 18"/>
              <p:cNvSpPr/>
              <p:nvPr/>
            </p:nvSpPr>
            <p:spPr>
              <a:xfrm>
                <a:off x="7621764" y="5963966"/>
                <a:ext cx="1582484" cy="276999"/>
              </a:xfrm>
              <a:prstGeom prst="rect">
                <a:avLst/>
              </a:prstGeom>
            </p:spPr>
            <p:txBody>
              <a:bodyPr wrap="none">
                <a:spAutoFit/>
              </a:bodyPr>
              <a:lstStyle/>
              <a:p>
                <a:r>
                  <a:rPr lang="ja-JP" altLang="en-US" sz="1200" dirty="0"/>
                  <a:t>バルトロメウ・ディアス</a:t>
                </a:r>
              </a:p>
            </p:txBody>
          </p:sp>
        </p:grpSp>
      </p:grpSp>
    </p:spTree>
    <p:extLst>
      <p:ext uri="{BB962C8B-B14F-4D97-AF65-F5344CB8AC3E}">
        <p14:creationId xmlns:p14="http://schemas.microsoft.com/office/powerpoint/2010/main" val="3123798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08720"/>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3059832" y="260648"/>
            <a:ext cx="1872208" cy="584775"/>
          </a:xfrm>
          <a:prstGeom prst="rect">
            <a:avLst/>
          </a:prstGeom>
          <a:noFill/>
        </p:spPr>
        <p:txBody>
          <a:bodyPr wrap="square" rtlCol="0">
            <a:spAutoFit/>
          </a:bodyPr>
          <a:lstStyle/>
          <a:p>
            <a:r>
              <a:rPr kumimoji="1" lang="ja-JP" altLang="en-US" sz="3200" dirty="0" smtClean="0"/>
              <a:t>はじめに</a:t>
            </a:r>
            <a:endParaRPr kumimoji="1" lang="ja-JP" altLang="en-US" sz="3200" dirty="0"/>
          </a:p>
        </p:txBody>
      </p:sp>
      <p:sp>
        <p:nvSpPr>
          <p:cNvPr id="3" name="テキスト ボックス 2"/>
          <p:cNvSpPr txBox="1"/>
          <p:nvPr/>
        </p:nvSpPr>
        <p:spPr>
          <a:xfrm>
            <a:off x="683568" y="1556792"/>
            <a:ext cx="7200800" cy="1015663"/>
          </a:xfrm>
          <a:prstGeom prst="rect">
            <a:avLst/>
          </a:prstGeom>
          <a:noFill/>
        </p:spPr>
        <p:txBody>
          <a:bodyPr wrap="square" rtlCol="0">
            <a:spAutoFit/>
          </a:bodyPr>
          <a:lstStyle/>
          <a:p>
            <a:r>
              <a:rPr lang="ja-JP" altLang="en-US" sz="2000" dirty="0" smtClean="0"/>
              <a:t>・近代世界は「世界商品」の開発と争奪戦により形成された。</a:t>
            </a:r>
            <a:endParaRPr lang="en-US" altLang="ja-JP" sz="2000" dirty="0" smtClean="0"/>
          </a:p>
          <a:p>
            <a:endParaRPr kumimoji="1" lang="en-US" altLang="ja-JP" sz="2000" dirty="0"/>
          </a:p>
          <a:p>
            <a:r>
              <a:rPr kumimoji="1" lang="ja-JP" altLang="en-US" sz="2000" dirty="0" smtClean="0"/>
              <a:t>・近代世界を学ぶことで、現代世界を生きる知恵が得られる。</a:t>
            </a:r>
            <a:endParaRPr kumimoji="1" lang="en-US" altLang="ja-JP" sz="2000" dirty="0" smtClean="0"/>
          </a:p>
        </p:txBody>
      </p:sp>
      <p:sp>
        <p:nvSpPr>
          <p:cNvPr id="4" name="正方形/長方形 3"/>
          <p:cNvSpPr/>
          <p:nvPr/>
        </p:nvSpPr>
        <p:spPr>
          <a:xfrm>
            <a:off x="775965" y="3501008"/>
            <a:ext cx="6439941" cy="2246769"/>
          </a:xfrm>
          <a:prstGeom prst="rect">
            <a:avLst/>
          </a:prstGeom>
        </p:spPr>
        <p:txBody>
          <a:bodyPr wrap="square">
            <a:spAutoFit/>
          </a:bodyPr>
          <a:lstStyle/>
          <a:p>
            <a:pPr lvl="0"/>
            <a:r>
              <a:rPr lang="ja-JP" altLang="en-US" sz="2000" dirty="0">
                <a:solidFill>
                  <a:prstClr val="black"/>
                </a:solidFill>
              </a:rPr>
              <a:t>・西洋人は</a:t>
            </a:r>
            <a:r>
              <a:rPr lang="ja-JP" altLang="en-US" sz="2000" dirty="0" smtClean="0">
                <a:solidFill>
                  <a:prstClr val="black"/>
                </a:solidFill>
              </a:rPr>
              <a:t>どうして「世界商品」を</a:t>
            </a:r>
            <a:r>
              <a:rPr lang="ja-JP" altLang="en-US" sz="2000" dirty="0">
                <a:solidFill>
                  <a:prstClr val="black"/>
                </a:solidFill>
              </a:rPr>
              <a:t>渇望したのか？</a:t>
            </a:r>
            <a:endParaRPr lang="en-US" altLang="ja-JP" sz="2000" dirty="0">
              <a:solidFill>
                <a:prstClr val="black"/>
              </a:solidFill>
            </a:endParaRPr>
          </a:p>
          <a:p>
            <a:pPr lvl="0"/>
            <a:endParaRPr lang="en-US" altLang="ja-JP" sz="2000" dirty="0">
              <a:solidFill>
                <a:prstClr val="black"/>
              </a:solidFill>
            </a:endParaRPr>
          </a:p>
          <a:p>
            <a:pPr lvl="0"/>
            <a:r>
              <a:rPr lang="ja-JP" altLang="en-US" sz="2000" dirty="0">
                <a:solidFill>
                  <a:prstClr val="black"/>
                </a:solidFill>
              </a:rPr>
              <a:t>・下層階級の人々の暮らしはどのようなものだったのか？</a:t>
            </a:r>
            <a:endParaRPr lang="en-US" altLang="ja-JP" sz="2000" dirty="0">
              <a:solidFill>
                <a:prstClr val="black"/>
              </a:solidFill>
            </a:endParaRPr>
          </a:p>
          <a:p>
            <a:pPr lvl="0"/>
            <a:endParaRPr lang="en-US" altLang="ja-JP" sz="2000" dirty="0">
              <a:solidFill>
                <a:prstClr val="black"/>
              </a:solidFill>
            </a:endParaRPr>
          </a:p>
          <a:p>
            <a:pPr lvl="0"/>
            <a:r>
              <a:rPr lang="ja-JP" altLang="en-US" sz="2000" dirty="0">
                <a:solidFill>
                  <a:prstClr val="black"/>
                </a:solidFill>
              </a:rPr>
              <a:t>・「世界商品</a:t>
            </a:r>
            <a:r>
              <a:rPr lang="ja-JP" altLang="en-US" sz="2000" dirty="0" smtClean="0">
                <a:solidFill>
                  <a:prstClr val="black"/>
                </a:solidFill>
              </a:rPr>
              <a:t>」が</a:t>
            </a:r>
            <a:r>
              <a:rPr lang="ja-JP" altLang="en-US" sz="2000" dirty="0">
                <a:solidFill>
                  <a:prstClr val="black"/>
                </a:solidFill>
              </a:rPr>
              <a:t>貧困を作り出してはいないか</a:t>
            </a:r>
            <a:r>
              <a:rPr lang="ja-JP" altLang="en-US" sz="2000" dirty="0" smtClean="0">
                <a:solidFill>
                  <a:prstClr val="black"/>
                </a:solidFill>
              </a:rPr>
              <a:t>？</a:t>
            </a:r>
            <a:endParaRPr lang="en-US" altLang="ja-JP" sz="2000" dirty="0" smtClean="0">
              <a:solidFill>
                <a:prstClr val="black"/>
              </a:solidFill>
            </a:endParaRPr>
          </a:p>
          <a:p>
            <a:pPr lvl="0"/>
            <a:endParaRPr lang="en-US" altLang="ja-JP" sz="2000" dirty="0">
              <a:solidFill>
                <a:prstClr val="black"/>
              </a:solidFill>
            </a:endParaRPr>
          </a:p>
          <a:p>
            <a:pPr lvl="0"/>
            <a:r>
              <a:rPr lang="ja-JP" altLang="en-US" sz="2000" dirty="0" smtClean="0">
                <a:solidFill>
                  <a:prstClr val="black"/>
                </a:solidFill>
              </a:rPr>
              <a:t>・社会の変遷は必然？それとも偶然？</a:t>
            </a:r>
            <a:endParaRPr lang="en-US" altLang="ja-JP" sz="2000" dirty="0">
              <a:solidFill>
                <a:prstClr val="black"/>
              </a:solidFill>
            </a:endParaRPr>
          </a:p>
        </p:txBody>
      </p:sp>
      <p:sp>
        <p:nvSpPr>
          <p:cNvPr id="6" name="テキスト ボックス 5"/>
          <p:cNvSpPr txBox="1"/>
          <p:nvPr/>
        </p:nvSpPr>
        <p:spPr>
          <a:xfrm>
            <a:off x="107504" y="1052736"/>
            <a:ext cx="1728192" cy="400110"/>
          </a:xfrm>
          <a:prstGeom prst="rect">
            <a:avLst/>
          </a:prstGeom>
          <a:noFill/>
        </p:spPr>
        <p:txBody>
          <a:bodyPr wrap="square" rtlCol="0">
            <a:spAutoFit/>
          </a:bodyPr>
          <a:lstStyle/>
          <a:p>
            <a:r>
              <a:rPr lang="ja-JP" altLang="en-US" sz="2000" dirty="0" smtClean="0">
                <a:solidFill>
                  <a:srgbClr val="2F0DF9"/>
                </a:solidFill>
              </a:rPr>
              <a:t>伝えたい</a:t>
            </a:r>
            <a:r>
              <a:rPr lang="ja-JP" altLang="en-US" sz="2000" dirty="0">
                <a:solidFill>
                  <a:srgbClr val="2F0DF9"/>
                </a:solidFill>
              </a:rPr>
              <a:t>こと</a:t>
            </a:r>
            <a:endParaRPr kumimoji="1" lang="ja-JP" altLang="en-US" sz="2000" dirty="0">
              <a:solidFill>
                <a:srgbClr val="2F0DF9"/>
              </a:solidFill>
            </a:endParaRPr>
          </a:p>
        </p:txBody>
      </p:sp>
      <p:sp>
        <p:nvSpPr>
          <p:cNvPr id="7" name="テキスト ボックス 6"/>
          <p:cNvSpPr txBox="1"/>
          <p:nvPr/>
        </p:nvSpPr>
        <p:spPr>
          <a:xfrm>
            <a:off x="143036" y="2852936"/>
            <a:ext cx="2484748" cy="400110"/>
          </a:xfrm>
          <a:prstGeom prst="rect">
            <a:avLst/>
          </a:prstGeom>
          <a:noFill/>
        </p:spPr>
        <p:txBody>
          <a:bodyPr wrap="square" rtlCol="0">
            <a:spAutoFit/>
          </a:bodyPr>
          <a:lstStyle/>
          <a:p>
            <a:r>
              <a:rPr lang="ja-JP" altLang="en-US" sz="2000" dirty="0" smtClean="0">
                <a:solidFill>
                  <a:srgbClr val="FF0000"/>
                </a:solidFill>
              </a:rPr>
              <a:t>想像して</a:t>
            </a:r>
            <a:r>
              <a:rPr kumimoji="1" lang="ja-JP" altLang="en-US" sz="2000" dirty="0" smtClean="0">
                <a:solidFill>
                  <a:srgbClr val="FF0000"/>
                </a:solidFill>
              </a:rPr>
              <a:t>欲しいこと</a:t>
            </a:r>
            <a:endParaRPr kumimoji="1" lang="ja-JP" altLang="en-US" sz="2000" dirty="0">
              <a:solidFill>
                <a:srgbClr val="FF0000"/>
              </a:solidFill>
            </a:endParaRPr>
          </a:p>
        </p:txBody>
      </p:sp>
      <p:sp>
        <p:nvSpPr>
          <p:cNvPr id="8" name="正方形/長方形 7"/>
          <p:cNvSpPr/>
          <p:nvPr/>
        </p:nvSpPr>
        <p:spPr>
          <a:xfrm>
            <a:off x="1367644" y="6093296"/>
            <a:ext cx="5436604" cy="369332"/>
          </a:xfrm>
          <a:prstGeom prst="rect">
            <a:avLst/>
          </a:prstGeom>
        </p:spPr>
        <p:txBody>
          <a:bodyPr wrap="square">
            <a:spAutoFit/>
          </a:bodyPr>
          <a:lstStyle/>
          <a:p>
            <a:r>
              <a:rPr lang="ja-JP" altLang="en-US" dirty="0">
                <a:solidFill>
                  <a:srgbClr val="FF0000"/>
                </a:solidFill>
              </a:rPr>
              <a:t>*</a:t>
            </a:r>
            <a:r>
              <a:rPr lang="ja-JP" altLang="en-US" dirty="0" smtClean="0">
                <a:solidFill>
                  <a:srgbClr val="FF0000"/>
                </a:solidFill>
              </a:rPr>
              <a:t>「世界商品」とは、世界中で取引された商品のこと</a:t>
            </a:r>
            <a:endParaRPr lang="ja-JP" altLang="en-US" dirty="0">
              <a:solidFill>
                <a:srgbClr val="FF0000"/>
              </a:solidFill>
            </a:endParaRPr>
          </a:p>
        </p:txBody>
      </p:sp>
    </p:spTree>
    <p:extLst>
      <p:ext uri="{BB962C8B-B14F-4D97-AF65-F5344CB8AC3E}">
        <p14:creationId xmlns:p14="http://schemas.microsoft.com/office/powerpoint/2010/main" val="11563818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39552" y="444080"/>
            <a:ext cx="8424936" cy="6463308"/>
          </a:xfrm>
          <a:prstGeom prst="rect">
            <a:avLst/>
          </a:prstGeom>
        </p:spPr>
        <p:txBody>
          <a:bodyPr wrap="square">
            <a:spAutoFit/>
          </a:bodyPr>
          <a:lstStyle/>
          <a:p>
            <a:r>
              <a:rPr lang="en-US" altLang="ja-JP" dirty="0" smtClean="0"/>
              <a:t>1474</a:t>
            </a:r>
            <a:r>
              <a:rPr lang="ja-JP" altLang="en-US" dirty="0" smtClean="0"/>
              <a:t>　　　天文学者トスカネリの地球球体説　（コペルニクスは</a:t>
            </a:r>
            <a:r>
              <a:rPr lang="en-US" altLang="ja-JP" dirty="0" smtClean="0"/>
              <a:t>1473</a:t>
            </a:r>
            <a:r>
              <a:rPr lang="ja-JP" altLang="en-US" dirty="0" smtClean="0"/>
              <a:t>年生まれ）</a:t>
            </a:r>
            <a:endParaRPr lang="en-US" altLang="ja-JP" dirty="0" smtClean="0"/>
          </a:p>
          <a:p>
            <a:pPr marL="342900" indent="-342900">
              <a:buAutoNum type="arabicPlain" startAt="1488"/>
            </a:pPr>
            <a:r>
              <a:rPr lang="ja-JP" altLang="en-US" dirty="0" smtClean="0"/>
              <a:t>　　　バルトロメウ</a:t>
            </a:r>
            <a:r>
              <a:rPr lang="ja-JP" altLang="en-US" dirty="0"/>
              <a:t>・ディアス、喜望峰（アフリカ最南端）を</a:t>
            </a:r>
            <a:r>
              <a:rPr lang="ja-JP" altLang="en-US" dirty="0" smtClean="0"/>
              <a:t>発見</a:t>
            </a:r>
            <a:endParaRPr lang="en-US" altLang="ja-JP" dirty="0" smtClean="0"/>
          </a:p>
          <a:p>
            <a:r>
              <a:rPr lang="en-US" altLang="ja-JP" dirty="0" smtClean="0"/>
              <a:t>1492</a:t>
            </a:r>
            <a:r>
              <a:rPr lang="ja-JP" altLang="en-US" dirty="0" smtClean="0"/>
              <a:t>　　　</a:t>
            </a:r>
            <a:r>
              <a:rPr lang="ja-JP" altLang="en-US" dirty="0"/>
              <a:t>ナスル朝グラナダ</a:t>
            </a:r>
            <a:r>
              <a:rPr lang="ja-JP" altLang="en-US" dirty="0" smtClean="0"/>
              <a:t>陥落　　スペインのレコンキスタ完了（国土回復運動</a:t>
            </a:r>
            <a:r>
              <a:rPr lang="ja-JP" altLang="en-US" dirty="0" smtClean="0"/>
              <a:t>）</a:t>
            </a:r>
            <a:endParaRPr lang="ja-JP" altLang="en-US" dirty="0"/>
          </a:p>
          <a:p>
            <a:pPr marL="342900" indent="-342900">
              <a:buAutoNum type="arabicPlain" startAt="1492"/>
            </a:pPr>
            <a:r>
              <a:rPr lang="ja-JP" altLang="en-US" dirty="0" smtClean="0"/>
              <a:t>　　　コロンブス</a:t>
            </a:r>
            <a:r>
              <a:rPr lang="ja-JP" altLang="en-US" dirty="0"/>
              <a:t>、</a:t>
            </a:r>
            <a:r>
              <a:rPr lang="ja-JP" altLang="en-US" dirty="0">
                <a:solidFill>
                  <a:srgbClr val="FF0000"/>
                </a:solidFill>
              </a:rPr>
              <a:t>アメリカを</a:t>
            </a:r>
            <a:r>
              <a:rPr lang="ja-JP" altLang="en-US" dirty="0" smtClean="0">
                <a:solidFill>
                  <a:srgbClr val="FF0000"/>
                </a:solidFill>
              </a:rPr>
              <a:t>発見</a:t>
            </a:r>
            <a:r>
              <a:rPr lang="ja-JP" altLang="en-US" dirty="0" smtClean="0"/>
              <a:t>（サンサルバトル島、西インド諸島）</a:t>
            </a:r>
            <a:r>
              <a:rPr lang="en-US" altLang="ja-JP" dirty="0" smtClean="0"/>
              <a:t>2</a:t>
            </a:r>
            <a:r>
              <a:rPr lang="ja-JP" altLang="en-US" dirty="0" smtClean="0"/>
              <a:t>カ月要す</a:t>
            </a:r>
            <a:endParaRPr lang="en-US" altLang="ja-JP" dirty="0" smtClean="0"/>
          </a:p>
          <a:p>
            <a:pPr marL="342900" indent="-342900">
              <a:buAutoNum type="arabicPlain" startAt="1493"/>
            </a:pPr>
            <a:r>
              <a:rPr lang="ja-JP" altLang="en-US" dirty="0" smtClean="0"/>
              <a:t>　　　ロ－マ教皇子午線（スペインとポルトガルの境界線）</a:t>
            </a:r>
            <a:r>
              <a:rPr lang="ja-JP" altLang="en-US" dirty="0" smtClean="0">
                <a:solidFill>
                  <a:srgbClr val="0033CC"/>
                </a:solidFill>
              </a:rPr>
              <a:t>アレクサンドル</a:t>
            </a:r>
            <a:r>
              <a:rPr lang="en-US" altLang="ja-JP" dirty="0" smtClean="0">
                <a:solidFill>
                  <a:srgbClr val="0033CC"/>
                </a:solidFill>
              </a:rPr>
              <a:t>6</a:t>
            </a:r>
            <a:r>
              <a:rPr lang="ja-JP" altLang="en-US" dirty="0" smtClean="0">
                <a:solidFill>
                  <a:srgbClr val="0033CC"/>
                </a:solidFill>
              </a:rPr>
              <a:t>世</a:t>
            </a:r>
            <a:r>
              <a:rPr lang="ja-JP" altLang="en-US" dirty="0" smtClean="0"/>
              <a:t>（</a:t>
            </a:r>
            <a:r>
              <a:rPr lang="ja-JP" altLang="en-US" dirty="0" smtClean="0">
                <a:solidFill>
                  <a:srgbClr val="FF0000"/>
                </a:solidFill>
              </a:rPr>
              <a:t>ス</a:t>
            </a:r>
            <a:r>
              <a:rPr lang="ja-JP" altLang="en-US" dirty="0" smtClean="0"/>
              <a:t>）</a:t>
            </a:r>
            <a:endParaRPr lang="ja-JP" altLang="en-US" dirty="0"/>
          </a:p>
          <a:p>
            <a:r>
              <a:rPr lang="en-US" altLang="ja-JP" dirty="0"/>
              <a:t>1494	</a:t>
            </a:r>
            <a:r>
              <a:rPr lang="ja-JP" altLang="en-US" dirty="0" smtClean="0">
                <a:solidFill>
                  <a:srgbClr val="FF66CC"/>
                </a:solidFill>
              </a:rPr>
              <a:t>トルデシラス条約</a:t>
            </a:r>
            <a:r>
              <a:rPr lang="ja-JP" altLang="en-US" dirty="0" smtClean="0"/>
              <a:t>（ポルトガルが境界線を変更）　 ジョアン</a:t>
            </a:r>
            <a:r>
              <a:rPr lang="en-US" altLang="ja-JP" dirty="0" smtClean="0"/>
              <a:t>2</a:t>
            </a:r>
            <a:r>
              <a:rPr lang="ja-JP" altLang="en-US" dirty="0" smtClean="0"/>
              <a:t>世（ポ）、</a:t>
            </a:r>
          </a:p>
          <a:p>
            <a:pPr marL="342900" indent="-342900">
              <a:buAutoNum type="arabicPlain" startAt="1498"/>
            </a:pPr>
            <a:r>
              <a:rPr lang="ja-JP" altLang="en-US" dirty="0" smtClean="0"/>
              <a:t>　　　ヴァスコ・ダ・ガマ、インドのカリカットに到達　　　　フェルディナンド</a:t>
            </a:r>
            <a:r>
              <a:rPr lang="en-US" altLang="ja-JP" dirty="0" smtClean="0"/>
              <a:t>2</a:t>
            </a:r>
            <a:r>
              <a:rPr lang="ja-JP" altLang="en-US" dirty="0" smtClean="0"/>
              <a:t>世（ス）</a:t>
            </a:r>
            <a:endParaRPr lang="en-US" altLang="ja-JP" dirty="0" smtClean="0"/>
          </a:p>
          <a:p>
            <a:r>
              <a:rPr lang="en-US" altLang="ja-JP" dirty="0" smtClean="0"/>
              <a:t>1517</a:t>
            </a:r>
            <a:r>
              <a:rPr lang="ja-JP" altLang="en-US" dirty="0" smtClean="0"/>
              <a:t>　　　マルチン・</a:t>
            </a:r>
            <a:r>
              <a:rPr lang="ja-JP" altLang="en-US" dirty="0" smtClean="0">
                <a:solidFill>
                  <a:srgbClr val="00B050"/>
                </a:solidFill>
              </a:rPr>
              <a:t>ルタ－</a:t>
            </a:r>
            <a:r>
              <a:rPr lang="ja-JP" altLang="en-US" dirty="0" smtClean="0"/>
              <a:t>の宗教改革（</a:t>
            </a:r>
            <a:r>
              <a:rPr lang="ja-JP" altLang="en-US" dirty="0" smtClean="0">
                <a:solidFill>
                  <a:srgbClr val="00B050"/>
                </a:solidFill>
              </a:rPr>
              <a:t>プロテスタント</a:t>
            </a:r>
            <a:r>
              <a:rPr lang="ja-JP" altLang="en-US" dirty="0" smtClean="0"/>
              <a:t>）　</a:t>
            </a:r>
            <a:r>
              <a:rPr lang="ja-JP" altLang="en-US" dirty="0" smtClean="0">
                <a:solidFill>
                  <a:srgbClr val="00B050"/>
                </a:solidFill>
              </a:rPr>
              <a:t>教会より信仰が大事！</a:t>
            </a:r>
            <a:endParaRPr lang="ja-JP" altLang="en-US" dirty="0">
              <a:solidFill>
                <a:srgbClr val="00B050"/>
              </a:solidFill>
            </a:endParaRPr>
          </a:p>
          <a:p>
            <a:r>
              <a:rPr lang="en-US" altLang="ja-JP" dirty="0"/>
              <a:t>1519	</a:t>
            </a:r>
            <a:r>
              <a:rPr lang="ja-JP" altLang="en-US" dirty="0" smtClean="0"/>
              <a:t>マゼラン（ポ</a:t>
            </a:r>
            <a:r>
              <a:rPr lang="ja-JP" altLang="en-US" dirty="0" smtClean="0"/>
              <a:t>）がスペイン船で世界</a:t>
            </a:r>
            <a:r>
              <a:rPr lang="ja-JP" altLang="en-US" dirty="0"/>
              <a:t>一周に向けて出発</a:t>
            </a:r>
          </a:p>
          <a:p>
            <a:pPr marL="342900" indent="-342900">
              <a:buAutoNum type="arabicPlain" startAt="1521"/>
            </a:pPr>
            <a:r>
              <a:rPr lang="ja-JP" altLang="en-US" dirty="0" smtClean="0"/>
              <a:t>　　　マゼラン</a:t>
            </a:r>
            <a:r>
              <a:rPr lang="ja-JP" altLang="en-US" dirty="0"/>
              <a:t>、フィリピンに</a:t>
            </a:r>
            <a:r>
              <a:rPr lang="ja-JP" altLang="en-US" dirty="0" smtClean="0"/>
              <a:t>到達。　スペインの</a:t>
            </a:r>
            <a:r>
              <a:rPr lang="ja-JP" altLang="en-US" dirty="0" smtClean="0">
                <a:solidFill>
                  <a:srgbClr val="FF0000"/>
                </a:solidFill>
              </a:rPr>
              <a:t>コルテス</a:t>
            </a:r>
            <a:r>
              <a:rPr lang="ja-JP" altLang="en-US" dirty="0" smtClean="0"/>
              <a:t>が</a:t>
            </a:r>
            <a:r>
              <a:rPr lang="ja-JP" altLang="en-US" dirty="0" smtClean="0">
                <a:solidFill>
                  <a:srgbClr val="FF0000"/>
                </a:solidFill>
              </a:rPr>
              <a:t>アステカ</a:t>
            </a:r>
            <a:r>
              <a:rPr lang="ja-JP" altLang="en-US" dirty="0"/>
              <a:t>を</a:t>
            </a:r>
            <a:r>
              <a:rPr lang="ja-JP" altLang="en-US" dirty="0" smtClean="0"/>
              <a:t>滅ぼす。</a:t>
            </a:r>
            <a:endParaRPr lang="en-US" altLang="ja-JP" dirty="0" smtClean="0"/>
          </a:p>
          <a:p>
            <a:r>
              <a:rPr lang="en-US" altLang="ja-JP" dirty="0" smtClean="0"/>
              <a:t>1529</a:t>
            </a:r>
            <a:r>
              <a:rPr lang="ja-JP" altLang="en-US" dirty="0" smtClean="0"/>
              <a:t>　　　</a:t>
            </a:r>
            <a:r>
              <a:rPr lang="ja-JP" altLang="en-US" dirty="0" smtClean="0">
                <a:solidFill>
                  <a:srgbClr val="FF66CC"/>
                </a:solidFill>
              </a:rPr>
              <a:t>サラゴサ条約</a:t>
            </a:r>
            <a:r>
              <a:rPr lang="ja-JP" altLang="en-US" dirty="0" smtClean="0"/>
              <a:t>（スペインとポルトガルの太平洋の境界線）</a:t>
            </a:r>
            <a:endParaRPr lang="ja-JP" altLang="en-US" dirty="0"/>
          </a:p>
          <a:p>
            <a:r>
              <a:rPr lang="en-US" altLang="ja-JP" dirty="0">
                <a:solidFill>
                  <a:srgbClr val="FF0000"/>
                </a:solidFill>
              </a:rPr>
              <a:t>1533</a:t>
            </a:r>
            <a:r>
              <a:rPr lang="en-US" altLang="ja-JP" dirty="0"/>
              <a:t>	</a:t>
            </a:r>
            <a:r>
              <a:rPr lang="ja-JP" altLang="en-US" dirty="0" smtClean="0"/>
              <a:t>スペインの</a:t>
            </a:r>
            <a:r>
              <a:rPr lang="ja-JP" altLang="en-US" dirty="0" smtClean="0">
                <a:solidFill>
                  <a:srgbClr val="FF0000"/>
                </a:solidFill>
              </a:rPr>
              <a:t>ピサロ</a:t>
            </a:r>
            <a:r>
              <a:rPr lang="ja-JP" altLang="en-US" dirty="0" smtClean="0"/>
              <a:t>が</a:t>
            </a:r>
            <a:r>
              <a:rPr lang="ja-JP" altLang="en-US" dirty="0" smtClean="0">
                <a:solidFill>
                  <a:srgbClr val="FF0000"/>
                </a:solidFill>
              </a:rPr>
              <a:t>インカ</a:t>
            </a:r>
            <a:r>
              <a:rPr lang="ja-JP" altLang="en-US" dirty="0"/>
              <a:t>を</a:t>
            </a:r>
            <a:r>
              <a:rPr lang="ja-JP" altLang="en-US" dirty="0" smtClean="0"/>
              <a:t>滅ぼす。金銀がスペインにもたらされる。</a:t>
            </a:r>
            <a:endParaRPr lang="ja-JP" altLang="en-US" dirty="0"/>
          </a:p>
          <a:p>
            <a:r>
              <a:rPr lang="en-US" altLang="ja-JP" dirty="0"/>
              <a:t>1543	</a:t>
            </a:r>
            <a:r>
              <a:rPr lang="ja-JP" altLang="en-US" dirty="0"/>
              <a:t>ポルトガル、種子島に</a:t>
            </a:r>
            <a:r>
              <a:rPr lang="ja-JP" altLang="en-US" dirty="0" smtClean="0"/>
              <a:t>到達（鉄砲伝来）</a:t>
            </a:r>
            <a:endParaRPr lang="ja-JP" altLang="en-US" dirty="0"/>
          </a:p>
          <a:p>
            <a:pPr marL="342900" indent="-342900">
              <a:buAutoNum type="arabicPlain" startAt="1545"/>
            </a:pPr>
            <a:r>
              <a:rPr lang="ja-JP" altLang="en-US" dirty="0" smtClean="0"/>
              <a:t>　　　ボリビアの</a:t>
            </a:r>
            <a:r>
              <a:rPr lang="ja-JP" altLang="en-US" dirty="0" smtClean="0">
                <a:solidFill>
                  <a:srgbClr val="2F0DF9"/>
                </a:solidFill>
              </a:rPr>
              <a:t>ポトシで</a:t>
            </a:r>
            <a:r>
              <a:rPr lang="ja-JP" altLang="en-US" dirty="0">
                <a:solidFill>
                  <a:srgbClr val="2F0DF9"/>
                </a:solidFill>
              </a:rPr>
              <a:t>銀</a:t>
            </a:r>
            <a:r>
              <a:rPr lang="ja-JP" altLang="en-US" dirty="0"/>
              <a:t>が</a:t>
            </a:r>
            <a:r>
              <a:rPr lang="ja-JP" altLang="en-US" dirty="0" smtClean="0"/>
              <a:t>見つかる。　（スペイン絶対王政の財政基盤）</a:t>
            </a:r>
            <a:endParaRPr lang="en-US" altLang="ja-JP" dirty="0" smtClean="0"/>
          </a:p>
          <a:p>
            <a:pPr marL="342900" indent="-342900">
              <a:buAutoNum type="arabicPlain" startAt="1549"/>
            </a:pPr>
            <a:r>
              <a:rPr lang="ja-JP" altLang="en-US" dirty="0" smtClean="0"/>
              <a:t>　　　フランシスコ・</a:t>
            </a:r>
            <a:r>
              <a:rPr lang="ja-JP" altLang="en-US" dirty="0" smtClean="0">
                <a:solidFill>
                  <a:srgbClr val="00B050"/>
                </a:solidFill>
              </a:rPr>
              <a:t>ザビエル</a:t>
            </a:r>
            <a:r>
              <a:rPr lang="ja-JP" altLang="en-US" dirty="0" smtClean="0"/>
              <a:t>が鹿児島に到着（</a:t>
            </a:r>
            <a:r>
              <a:rPr lang="ja-JP" altLang="en-US" dirty="0" smtClean="0">
                <a:solidFill>
                  <a:srgbClr val="00B050"/>
                </a:solidFill>
              </a:rPr>
              <a:t>イエズス会のカトリック布教</a:t>
            </a:r>
            <a:r>
              <a:rPr lang="ja-JP" altLang="en-US" dirty="0" smtClean="0"/>
              <a:t>）</a:t>
            </a:r>
            <a:endParaRPr lang="en-US" altLang="ja-JP" dirty="0" smtClean="0"/>
          </a:p>
          <a:p>
            <a:r>
              <a:rPr lang="en-US" altLang="ja-JP" dirty="0" smtClean="0"/>
              <a:t>1571</a:t>
            </a:r>
            <a:r>
              <a:rPr lang="ja-JP" altLang="en-US" dirty="0" smtClean="0"/>
              <a:t>　　　</a:t>
            </a:r>
            <a:r>
              <a:rPr lang="ja-JP" altLang="en-US" dirty="0" smtClean="0">
                <a:solidFill>
                  <a:srgbClr val="FF0000"/>
                </a:solidFill>
              </a:rPr>
              <a:t>レパントの海戦</a:t>
            </a:r>
            <a:r>
              <a:rPr lang="ja-JP" altLang="en-US" dirty="0" smtClean="0"/>
              <a:t>　　スペインとベネチアが</a:t>
            </a:r>
            <a:r>
              <a:rPr lang="ja-JP" altLang="en-US" dirty="0" smtClean="0">
                <a:solidFill>
                  <a:srgbClr val="FF0000"/>
                </a:solidFill>
              </a:rPr>
              <a:t>オスマン帝国を撃破</a:t>
            </a:r>
            <a:endParaRPr lang="en-US" altLang="ja-JP" dirty="0" smtClean="0">
              <a:solidFill>
                <a:srgbClr val="FF0000"/>
              </a:solidFill>
            </a:endParaRPr>
          </a:p>
          <a:p>
            <a:r>
              <a:rPr lang="en-US" altLang="ja-JP" dirty="0" smtClean="0">
                <a:solidFill>
                  <a:srgbClr val="2F0DF9"/>
                </a:solidFill>
              </a:rPr>
              <a:t>1580</a:t>
            </a:r>
            <a:r>
              <a:rPr lang="ja-JP" altLang="en-US" dirty="0" smtClean="0"/>
              <a:t>　　　スペイン、ポルトガルを併合　　「太陽の沈まぬ国」</a:t>
            </a:r>
            <a:endParaRPr lang="en-US" altLang="ja-JP" dirty="0" smtClean="0"/>
          </a:p>
          <a:p>
            <a:pPr marL="342900" indent="-342900">
              <a:buAutoNum type="arabicPlain" startAt="1581"/>
            </a:pPr>
            <a:r>
              <a:rPr lang="ja-JP" altLang="en-US" dirty="0" smtClean="0"/>
              <a:t>　　　オランダ、スペインから独立　　（</a:t>
            </a:r>
            <a:r>
              <a:rPr lang="ja-JP" altLang="en-US" dirty="0" smtClean="0">
                <a:solidFill>
                  <a:srgbClr val="FF0000"/>
                </a:solidFill>
              </a:rPr>
              <a:t>フェリペ</a:t>
            </a:r>
            <a:r>
              <a:rPr lang="en-US" altLang="ja-JP" dirty="0" smtClean="0">
                <a:solidFill>
                  <a:srgbClr val="FF0000"/>
                </a:solidFill>
              </a:rPr>
              <a:t>2</a:t>
            </a:r>
            <a:r>
              <a:rPr lang="ja-JP" altLang="en-US" dirty="0" smtClean="0">
                <a:solidFill>
                  <a:srgbClr val="FF0000"/>
                </a:solidFill>
              </a:rPr>
              <a:t>世</a:t>
            </a:r>
            <a:r>
              <a:rPr lang="ja-JP" altLang="en-US" dirty="0" smtClean="0"/>
              <a:t>のカトリック強制からの解放）</a:t>
            </a:r>
            <a:endParaRPr lang="en-US" altLang="ja-JP" dirty="0" smtClean="0"/>
          </a:p>
          <a:p>
            <a:r>
              <a:rPr lang="en-US" altLang="ja-JP" dirty="0" smtClean="0">
                <a:solidFill>
                  <a:srgbClr val="2F0DF9"/>
                </a:solidFill>
              </a:rPr>
              <a:t>1588</a:t>
            </a:r>
            <a:r>
              <a:rPr lang="ja-JP" altLang="en-US" dirty="0" smtClean="0"/>
              <a:t>　　　スペイン、アルマダ戦争でイギリスに敗北　（スペイン支配の終焉）</a:t>
            </a:r>
            <a:endParaRPr lang="en-US" altLang="ja-JP" dirty="0" smtClean="0"/>
          </a:p>
          <a:p>
            <a:pPr marL="342900" indent="-342900">
              <a:buAutoNum type="arabicPlain" startAt="1602"/>
            </a:pPr>
            <a:r>
              <a:rPr lang="ja-JP" altLang="en-US" dirty="0" smtClean="0"/>
              <a:t>　　　オランダ東インド会社を設立　　オランダ、スペインの植民地で海賊行為</a:t>
            </a:r>
            <a:endParaRPr lang="en-US" altLang="ja-JP" dirty="0" smtClean="0"/>
          </a:p>
          <a:p>
            <a:pPr marL="342900" indent="-342900">
              <a:buAutoNum type="arabicPlain" startAt="1621"/>
            </a:pPr>
            <a:r>
              <a:rPr lang="ja-JP" altLang="en-US" dirty="0" smtClean="0"/>
              <a:t>　　　オランダ西インド会社を設立　　ブラジルを拠点とした</a:t>
            </a:r>
            <a:r>
              <a:rPr lang="ja-JP" altLang="en-US" dirty="0" smtClean="0">
                <a:solidFill>
                  <a:srgbClr val="2F0DF9"/>
                </a:solidFill>
              </a:rPr>
              <a:t>三角貿易</a:t>
            </a:r>
            <a:r>
              <a:rPr lang="ja-JP" altLang="en-US" dirty="0" smtClean="0"/>
              <a:t>の開始</a:t>
            </a:r>
            <a:endParaRPr lang="en-US" altLang="ja-JP" dirty="0" smtClean="0"/>
          </a:p>
          <a:p>
            <a:pPr marL="342900" indent="-342900">
              <a:buAutoNum type="arabicPlain" startAt="1623"/>
            </a:pPr>
            <a:r>
              <a:rPr lang="ja-JP" altLang="en-US" dirty="0" smtClean="0"/>
              <a:t>　　　アンボイナ事件　モルッカ諸島で英商館員を虐殺　東南アジア貿易独占</a:t>
            </a:r>
            <a:endParaRPr lang="en-US" altLang="ja-JP" dirty="0" smtClean="0"/>
          </a:p>
          <a:p>
            <a:r>
              <a:rPr lang="en-US" altLang="ja-JP" dirty="0" smtClean="0"/>
              <a:t>1648</a:t>
            </a:r>
            <a:r>
              <a:rPr lang="ja-JP" altLang="en-US" dirty="0" smtClean="0"/>
              <a:t>　　　ウエストファリア条約</a:t>
            </a:r>
            <a:r>
              <a:rPr lang="ja-JP" altLang="en-US" dirty="0"/>
              <a:t>　</a:t>
            </a:r>
            <a:r>
              <a:rPr lang="ja-JP" altLang="en-US" dirty="0" smtClean="0"/>
              <a:t>神聖</a:t>
            </a:r>
            <a:r>
              <a:rPr lang="ja-JP" altLang="en-US" dirty="0"/>
              <a:t>ロ－マ帝国の解体</a:t>
            </a:r>
          </a:p>
        </p:txBody>
      </p:sp>
      <p:sp>
        <p:nvSpPr>
          <p:cNvPr id="3" name="テキスト ボックス 2"/>
          <p:cNvSpPr txBox="1"/>
          <p:nvPr/>
        </p:nvSpPr>
        <p:spPr>
          <a:xfrm>
            <a:off x="2738554" y="0"/>
            <a:ext cx="3240360" cy="461665"/>
          </a:xfrm>
          <a:prstGeom prst="rect">
            <a:avLst/>
          </a:prstGeom>
          <a:noFill/>
        </p:spPr>
        <p:txBody>
          <a:bodyPr wrap="square" rtlCol="0">
            <a:spAutoFit/>
          </a:bodyPr>
          <a:lstStyle/>
          <a:p>
            <a:r>
              <a:rPr kumimoji="1" lang="ja-JP" altLang="en-US" sz="2400" dirty="0" smtClean="0">
                <a:solidFill>
                  <a:srgbClr val="C00000"/>
                </a:solidFill>
              </a:rPr>
              <a:t>大航海時代の年表</a:t>
            </a:r>
            <a:endParaRPr kumimoji="1" lang="ja-JP" altLang="en-US" sz="2400" dirty="0">
              <a:solidFill>
                <a:srgbClr val="C00000"/>
              </a:solidFill>
            </a:endParaRPr>
          </a:p>
        </p:txBody>
      </p:sp>
      <p:cxnSp>
        <p:nvCxnSpPr>
          <p:cNvPr id="5" name="直線コネクタ 4"/>
          <p:cNvCxnSpPr/>
          <p:nvPr/>
        </p:nvCxnSpPr>
        <p:spPr>
          <a:xfrm>
            <a:off x="539552" y="2420888"/>
            <a:ext cx="84249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539552" y="5702206"/>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107504" y="107721"/>
            <a:ext cx="2132315" cy="246221"/>
          </a:xfrm>
          <a:prstGeom prst="rect">
            <a:avLst/>
          </a:prstGeom>
        </p:spPr>
        <p:txBody>
          <a:bodyPr wrap="none">
            <a:spAutoFit/>
          </a:bodyPr>
          <a:lstStyle/>
          <a:p>
            <a:r>
              <a:rPr lang="ja-JP" altLang="en-US" sz="1000" dirty="0"/>
              <a:t>１４５２年　ローマ教皇ニコラウス５世</a:t>
            </a:r>
          </a:p>
        </p:txBody>
      </p:sp>
    </p:spTree>
    <p:extLst>
      <p:ext uri="{BB962C8B-B14F-4D97-AF65-F5344CB8AC3E}">
        <p14:creationId xmlns:p14="http://schemas.microsoft.com/office/powerpoint/2010/main" val="3961235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46833" y="188640"/>
            <a:ext cx="5549303" cy="6001643"/>
          </a:xfrm>
          <a:prstGeom prst="rect">
            <a:avLst/>
          </a:prstGeom>
          <a:noFill/>
        </p:spPr>
        <p:txBody>
          <a:bodyPr wrap="square" rtlCol="0">
            <a:spAutoFit/>
          </a:bodyPr>
          <a:lstStyle/>
          <a:p>
            <a:r>
              <a:rPr kumimoji="1" lang="ja-JP" altLang="en-US" sz="2400" dirty="0" smtClean="0">
                <a:solidFill>
                  <a:srgbClr val="FF0000"/>
                </a:solidFill>
              </a:rPr>
              <a:t>バロック美術</a:t>
            </a:r>
            <a:r>
              <a:rPr kumimoji="1" lang="ja-JP" altLang="en-US" sz="2400" dirty="0" smtClean="0"/>
              <a:t>（</a:t>
            </a:r>
            <a:r>
              <a:rPr kumimoji="1" lang="en-US" altLang="ja-JP" sz="2400" dirty="0" smtClean="0"/>
              <a:t>16</a:t>
            </a:r>
            <a:r>
              <a:rPr kumimoji="1" lang="ja-JP" altLang="en-US" sz="2400" dirty="0" smtClean="0"/>
              <a:t>世紀後半～</a:t>
            </a:r>
            <a:r>
              <a:rPr kumimoji="1" lang="en-US" altLang="ja-JP" sz="2400" dirty="0" smtClean="0"/>
              <a:t>18</a:t>
            </a:r>
            <a:r>
              <a:rPr kumimoji="1" lang="ja-JP" altLang="en-US" sz="2400" dirty="0" smtClean="0"/>
              <a:t>世紀初め）</a:t>
            </a:r>
            <a:endParaRPr kumimoji="1" lang="en-US" altLang="ja-JP" sz="2400" dirty="0" smtClean="0"/>
          </a:p>
          <a:p>
            <a:endParaRPr lang="en-US" altLang="ja-JP" dirty="0"/>
          </a:p>
          <a:p>
            <a:r>
              <a:rPr kumimoji="1" lang="ja-JP" altLang="en-US" dirty="0" smtClean="0"/>
              <a:t>・</a:t>
            </a:r>
            <a:r>
              <a:rPr kumimoji="1" lang="ja-JP" altLang="en-US" dirty="0" smtClean="0"/>
              <a:t>エル・グレコ</a:t>
            </a:r>
            <a:r>
              <a:rPr kumimoji="1" lang="ja-JP" altLang="en-US" dirty="0" smtClean="0"/>
              <a:t>（</a:t>
            </a:r>
            <a:r>
              <a:rPr kumimoji="1" lang="en-US" altLang="ja-JP" dirty="0" smtClean="0"/>
              <a:t>1541-1614</a:t>
            </a:r>
            <a:r>
              <a:rPr kumimoji="1" lang="ja-JP" altLang="en-US" dirty="0" smtClean="0"/>
              <a:t>）　ギリシャ人（クレタ島）</a:t>
            </a:r>
            <a:endParaRPr kumimoji="1" lang="en-US" altLang="ja-JP" dirty="0" smtClean="0"/>
          </a:p>
          <a:p>
            <a:r>
              <a:rPr lang="ja-JP" altLang="en-US" dirty="0"/>
              <a:t>　</a:t>
            </a:r>
            <a:r>
              <a:rPr lang="ja-JP" altLang="en-US" dirty="0" smtClean="0"/>
              <a:t>近代スペイン画の祖　後援者フェリペ</a:t>
            </a:r>
            <a:r>
              <a:rPr lang="en-US" altLang="ja-JP" dirty="0" smtClean="0"/>
              <a:t>2</a:t>
            </a:r>
            <a:r>
              <a:rPr lang="ja-JP" altLang="en-US" dirty="0" smtClean="0"/>
              <a:t>世</a:t>
            </a:r>
            <a:endParaRPr lang="en-US" altLang="ja-JP" dirty="0" smtClean="0"/>
          </a:p>
          <a:p>
            <a:endParaRPr lang="en-US" altLang="ja-JP" dirty="0"/>
          </a:p>
          <a:p>
            <a:r>
              <a:rPr lang="ja-JP" altLang="en-US" dirty="0" smtClean="0"/>
              <a:t>・ベラスケス（</a:t>
            </a:r>
            <a:r>
              <a:rPr lang="en-US" altLang="ja-JP" dirty="0" smtClean="0"/>
              <a:t>1599-1660</a:t>
            </a:r>
            <a:r>
              <a:rPr lang="ja-JP" altLang="en-US" dirty="0" smtClean="0"/>
              <a:t>）スペイン人</a:t>
            </a:r>
            <a:endParaRPr lang="en-US" altLang="ja-JP" dirty="0" smtClean="0"/>
          </a:p>
          <a:p>
            <a:r>
              <a:rPr lang="ja-JP" altLang="en-US" dirty="0"/>
              <a:t>　</a:t>
            </a:r>
            <a:r>
              <a:rPr lang="ja-JP" altLang="en-US" dirty="0" smtClean="0"/>
              <a:t>光線の表現に工夫のある作品</a:t>
            </a:r>
            <a:endParaRPr lang="en-US" altLang="ja-JP" dirty="0" smtClean="0"/>
          </a:p>
          <a:p>
            <a:endParaRPr lang="en-US" altLang="ja-JP" dirty="0" smtClean="0"/>
          </a:p>
          <a:p>
            <a:r>
              <a:rPr lang="ja-JP" altLang="en-US" dirty="0" smtClean="0"/>
              <a:t>・ルーベンス（</a:t>
            </a:r>
            <a:r>
              <a:rPr lang="en-US" altLang="ja-JP" dirty="0" smtClean="0"/>
              <a:t>1577-1640</a:t>
            </a:r>
            <a:r>
              <a:rPr lang="ja-JP" altLang="en-US" dirty="0" smtClean="0"/>
              <a:t>）ベルギ－人</a:t>
            </a:r>
            <a:endParaRPr lang="en-US" altLang="ja-JP" dirty="0"/>
          </a:p>
          <a:p>
            <a:r>
              <a:rPr lang="ja-JP" altLang="en-US" dirty="0"/>
              <a:t>七ヶ国語を話し、外交官としても活躍</a:t>
            </a:r>
            <a:endParaRPr lang="en-US" altLang="ja-JP" dirty="0" smtClean="0"/>
          </a:p>
          <a:p>
            <a:endParaRPr lang="en-US" altLang="ja-JP" dirty="0" smtClean="0"/>
          </a:p>
          <a:p>
            <a:r>
              <a:rPr lang="ja-JP" altLang="en-US" dirty="0" smtClean="0"/>
              <a:t>・レンブラント</a:t>
            </a:r>
            <a:endParaRPr lang="en-US" altLang="ja-JP" dirty="0" smtClean="0"/>
          </a:p>
          <a:p>
            <a:r>
              <a:rPr lang="ja-JP" altLang="en-US" dirty="0"/>
              <a:t>（</a:t>
            </a:r>
            <a:r>
              <a:rPr lang="en-US" altLang="ja-JP" dirty="0" smtClean="0"/>
              <a:t>1606-1669</a:t>
            </a:r>
            <a:r>
              <a:rPr lang="ja-JP" altLang="en-US" dirty="0" smtClean="0"/>
              <a:t>）</a:t>
            </a:r>
            <a:endParaRPr lang="en-US" altLang="ja-JP" dirty="0" smtClean="0"/>
          </a:p>
          <a:p>
            <a:r>
              <a:rPr lang="ja-JP" altLang="en-US" dirty="0" smtClean="0"/>
              <a:t>「夜警」</a:t>
            </a:r>
            <a:endParaRPr lang="en-US" altLang="ja-JP" dirty="0" smtClean="0"/>
          </a:p>
          <a:p>
            <a:r>
              <a:rPr lang="ja-JP" altLang="en-US" dirty="0" smtClean="0"/>
              <a:t>明暗法を</a:t>
            </a:r>
            <a:r>
              <a:rPr lang="ja-JP" altLang="en-US" dirty="0"/>
              <a:t>用いて</a:t>
            </a:r>
            <a:r>
              <a:rPr lang="ja-JP" altLang="en-US" dirty="0" smtClean="0"/>
              <a:t>群像</a:t>
            </a:r>
            <a:endParaRPr lang="en-US" altLang="ja-JP" dirty="0" smtClean="0"/>
          </a:p>
          <a:p>
            <a:r>
              <a:rPr lang="ja-JP" altLang="en-US" dirty="0" smtClean="0"/>
              <a:t>に</a:t>
            </a:r>
            <a:r>
              <a:rPr lang="ja-JP" altLang="en-US" dirty="0"/>
              <a:t>ドラマチックな</a:t>
            </a:r>
            <a:r>
              <a:rPr lang="ja-JP" altLang="en-US" dirty="0" smtClean="0"/>
              <a:t>表情</a:t>
            </a:r>
            <a:endParaRPr lang="en-US" altLang="ja-JP" dirty="0" smtClean="0"/>
          </a:p>
          <a:p>
            <a:r>
              <a:rPr lang="ja-JP" altLang="en-US" dirty="0" smtClean="0"/>
              <a:t>を与えた</a:t>
            </a:r>
            <a:endParaRPr lang="en-US" altLang="ja-JP" dirty="0" smtClean="0"/>
          </a:p>
          <a:p>
            <a:endParaRPr lang="en-US" altLang="ja-JP" dirty="0"/>
          </a:p>
          <a:p>
            <a:r>
              <a:rPr lang="ja-JP" altLang="en-US" dirty="0" smtClean="0"/>
              <a:t>・バッハ</a:t>
            </a:r>
            <a:endParaRPr lang="en-US" altLang="ja-JP" dirty="0" smtClean="0"/>
          </a:p>
          <a:p>
            <a:r>
              <a:rPr lang="ja-JP" altLang="en-US" dirty="0"/>
              <a:t>　</a:t>
            </a:r>
            <a:r>
              <a:rPr lang="ja-JP" altLang="en-US" dirty="0" smtClean="0"/>
              <a:t>「近代音楽の父」</a:t>
            </a:r>
            <a:endParaRPr lang="en-US" altLang="ja-JP" dirty="0" smtClean="0"/>
          </a:p>
          <a:p>
            <a:endParaRPr kumimoji="1" lang="en-US" altLang="ja-JP"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235" y="188640"/>
            <a:ext cx="2848830" cy="3488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6340623" y="3680457"/>
            <a:ext cx="2206053" cy="369332"/>
          </a:xfrm>
          <a:prstGeom prst="rect">
            <a:avLst/>
          </a:prstGeom>
        </p:spPr>
        <p:txBody>
          <a:bodyPr wrap="none">
            <a:spAutoFit/>
          </a:bodyPr>
          <a:lstStyle/>
          <a:p>
            <a:r>
              <a:rPr lang="en-US" altLang="ja-JP" dirty="0"/>
              <a:t>『</a:t>
            </a:r>
            <a:r>
              <a:rPr lang="ja-JP" altLang="en-US" dirty="0"/>
              <a:t>オルガス伯の埋葬</a:t>
            </a:r>
            <a:r>
              <a:rPr lang="en-US" altLang="ja-JP" dirty="0"/>
              <a:t>』</a:t>
            </a:r>
            <a:endParaRPr lang="ja-JP" altLang="en-US" dirty="0"/>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582" y="4124131"/>
            <a:ext cx="3317483" cy="2278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6495312" y="6368991"/>
            <a:ext cx="1896673" cy="369332"/>
          </a:xfrm>
          <a:prstGeom prst="rect">
            <a:avLst/>
          </a:prstGeom>
        </p:spPr>
        <p:txBody>
          <a:bodyPr wrap="none">
            <a:spAutoFit/>
          </a:bodyPr>
          <a:lstStyle/>
          <a:p>
            <a:pPr lvl="0"/>
            <a:r>
              <a:rPr lang="ja-JP" altLang="en-US" dirty="0">
                <a:solidFill>
                  <a:prstClr val="black"/>
                </a:solidFill>
              </a:rPr>
              <a:t>「鏡のヴィーナス」</a:t>
            </a:r>
            <a:endParaRPr lang="en-US" altLang="ja-JP" dirty="0">
              <a:solidFill>
                <a:prstClr val="black"/>
              </a:solidFill>
            </a:endParaRPr>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2840" y="3125582"/>
            <a:ext cx="2621081" cy="342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3131840" y="6477711"/>
            <a:ext cx="1873517" cy="369332"/>
          </a:xfrm>
          <a:prstGeom prst="rect">
            <a:avLst/>
          </a:prstGeom>
        </p:spPr>
        <p:txBody>
          <a:bodyPr wrap="square">
            <a:spAutoFit/>
          </a:bodyPr>
          <a:lstStyle/>
          <a:p>
            <a:r>
              <a:rPr lang="en-US" altLang="ja-JP" dirty="0" smtClean="0"/>
              <a:t>『</a:t>
            </a:r>
            <a:r>
              <a:rPr lang="ja-JP" altLang="en-US" dirty="0"/>
              <a:t>キリスト昇架</a:t>
            </a:r>
            <a:r>
              <a:rPr lang="en-US" altLang="ja-JP" dirty="0"/>
              <a:t>』</a:t>
            </a:r>
            <a:endParaRPr lang="ja-JP" altLang="en-US" dirty="0"/>
          </a:p>
        </p:txBody>
      </p:sp>
    </p:spTree>
    <p:extLst>
      <p:ext uri="{BB962C8B-B14F-4D97-AF65-F5344CB8AC3E}">
        <p14:creationId xmlns:p14="http://schemas.microsoft.com/office/powerpoint/2010/main" val="102235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80728"/>
            <a:ext cx="9144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749805" y="1011778"/>
            <a:ext cx="6984776" cy="3323987"/>
          </a:xfrm>
          <a:prstGeom prst="rect">
            <a:avLst/>
          </a:prstGeom>
          <a:noFill/>
        </p:spPr>
        <p:txBody>
          <a:bodyPr wrap="square" rtlCol="0">
            <a:spAutoFit/>
          </a:bodyPr>
          <a:lstStyle/>
          <a:p>
            <a:pPr>
              <a:lnSpc>
                <a:spcPct val="150000"/>
              </a:lnSpc>
            </a:pPr>
            <a:r>
              <a:rPr lang="ja-JP" altLang="en-US" sz="2000" dirty="0"/>
              <a:t>　</a:t>
            </a:r>
            <a:r>
              <a:rPr lang="ja-JP" altLang="en-US" sz="2000" dirty="0" smtClean="0"/>
              <a:t>・</a:t>
            </a:r>
            <a:r>
              <a:rPr lang="ja-JP" altLang="en-US" sz="2000" dirty="0"/>
              <a:t>大航海時代の</a:t>
            </a:r>
            <a:r>
              <a:rPr lang="ja-JP" altLang="en-US" sz="2000" dirty="0" smtClean="0"/>
              <a:t>帆船</a:t>
            </a:r>
            <a:endParaRPr lang="en-US" altLang="ja-JP" sz="2000" dirty="0" smtClean="0"/>
          </a:p>
          <a:p>
            <a:pPr>
              <a:lnSpc>
                <a:spcPct val="150000"/>
              </a:lnSpc>
            </a:pPr>
            <a:r>
              <a:rPr lang="ja-JP" altLang="en-US" sz="2000" dirty="0" smtClean="0"/>
              <a:t>　・帆船</a:t>
            </a:r>
            <a:r>
              <a:rPr lang="ja-JP" altLang="en-US" sz="2000" dirty="0"/>
              <a:t>の構造と性能の</a:t>
            </a:r>
            <a:r>
              <a:rPr lang="ja-JP" altLang="en-US" sz="2000" dirty="0" smtClean="0"/>
              <a:t>比較</a:t>
            </a:r>
            <a:endParaRPr lang="en-US" altLang="ja-JP" sz="2000" dirty="0" smtClean="0"/>
          </a:p>
          <a:p>
            <a:pPr>
              <a:lnSpc>
                <a:spcPct val="150000"/>
              </a:lnSpc>
            </a:pPr>
            <a:r>
              <a:rPr lang="ja-JP" altLang="en-US" sz="2000" dirty="0" smtClean="0"/>
              <a:t>　・大砲</a:t>
            </a:r>
            <a:r>
              <a:rPr lang="ja-JP" altLang="en-US" sz="2000" dirty="0"/>
              <a:t>は航海の必需品</a:t>
            </a:r>
          </a:p>
          <a:p>
            <a:pPr>
              <a:lnSpc>
                <a:spcPct val="150000"/>
              </a:lnSpc>
            </a:pPr>
            <a:r>
              <a:rPr lang="ja-JP" altLang="en-US" sz="2000" dirty="0"/>
              <a:t>　</a:t>
            </a:r>
            <a:r>
              <a:rPr lang="ja-JP" altLang="en-US" sz="2000" dirty="0" smtClean="0"/>
              <a:t>・遠洋航海</a:t>
            </a:r>
            <a:r>
              <a:rPr lang="ja-JP" altLang="en-US" sz="2000" dirty="0"/>
              <a:t>を可能にした発明発見</a:t>
            </a:r>
          </a:p>
          <a:p>
            <a:pPr>
              <a:lnSpc>
                <a:spcPct val="150000"/>
              </a:lnSpc>
            </a:pPr>
            <a:r>
              <a:rPr lang="ja-JP" altLang="en-US" sz="2000" dirty="0"/>
              <a:t>　・帆船は貿易風と偏西風を利用して大西洋を</a:t>
            </a:r>
            <a:r>
              <a:rPr lang="ja-JP" altLang="en-US" sz="2000" dirty="0" smtClean="0"/>
              <a:t>横断</a:t>
            </a:r>
            <a:endParaRPr lang="en-US" altLang="ja-JP" sz="2000" dirty="0" smtClean="0"/>
          </a:p>
          <a:p>
            <a:pPr>
              <a:lnSpc>
                <a:spcPct val="150000"/>
              </a:lnSpc>
            </a:pPr>
            <a:r>
              <a:rPr lang="ja-JP" altLang="en-US" sz="2000" dirty="0"/>
              <a:t>　</a:t>
            </a:r>
            <a:r>
              <a:rPr lang="ja-JP" altLang="en-US" sz="2000" dirty="0" smtClean="0"/>
              <a:t>・マゼラン</a:t>
            </a:r>
            <a:r>
              <a:rPr lang="ja-JP" altLang="en-US" sz="2000" dirty="0"/>
              <a:t>世界一周航海の</a:t>
            </a:r>
            <a:r>
              <a:rPr lang="ja-JP" altLang="en-US" sz="2000" dirty="0" smtClean="0"/>
              <a:t>困難</a:t>
            </a:r>
            <a:endParaRPr lang="en-US" altLang="ja-JP" sz="2000" dirty="0" smtClean="0"/>
          </a:p>
          <a:p>
            <a:pPr>
              <a:lnSpc>
                <a:spcPct val="150000"/>
              </a:lnSpc>
            </a:pPr>
            <a:r>
              <a:rPr lang="ja-JP" altLang="en-US" sz="2000" dirty="0"/>
              <a:t>　</a:t>
            </a:r>
            <a:r>
              <a:rPr lang="ja-JP" altLang="en-US" sz="2000" dirty="0" smtClean="0"/>
              <a:t>・インド</a:t>
            </a:r>
            <a:r>
              <a:rPr lang="ja-JP" altLang="en-US" sz="2000" dirty="0"/>
              <a:t>洋を航海した鄭和の超大型</a:t>
            </a:r>
            <a:r>
              <a:rPr lang="ja-JP" altLang="en-US" sz="2000" dirty="0" smtClean="0"/>
              <a:t>船</a:t>
            </a:r>
            <a:endParaRPr lang="ja-JP" altLang="en-US" sz="2000" dirty="0"/>
          </a:p>
        </p:txBody>
      </p:sp>
      <p:sp>
        <p:nvSpPr>
          <p:cNvPr id="3" name="正方形/長方形 2"/>
          <p:cNvSpPr/>
          <p:nvPr/>
        </p:nvSpPr>
        <p:spPr>
          <a:xfrm>
            <a:off x="1691680" y="188640"/>
            <a:ext cx="4893096" cy="584775"/>
          </a:xfrm>
          <a:prstGeom prst="rect">
            <a:avLst/>
          </a:prstGeom>
        </p:spPr>
        <p:txBody>
          <a:bodyPr wrap="square">
            <a:spAutoFit/>
          </a:bodyPr>
          <a:lstStyle/>
          <a:p>
            <a:pPr lvl="0"/>
            <a:r>
              <a:rPr lang="en-US" altLang="ja-JP" sz="3200" dirty="0">
                <a:solidFill>
                  <a:prstClr val="black"/>
                </a:solidFill>
              </a:rPr>
              <a:t>4.</a:t>
            </a:r>
            <a:r>
              <a:rPr lang="ja-JP" altLang="en-US" sz="3200" dirty="0">
                <a:solidFill>
                  <a:prstClr val="black"/>
                </a:solidFill>
              </a:rPr>
              <a:t>大航海を可能にした技術</a:t>
            </a:r>
            <a:endParaRPr lang="en-US" altLang="ja-JP" sz="3200" dirty="0">
              <a:solidFill>
                <a:prstClr val="black"/>
              </a:solidFill>
            </a:endParaRPr>
          </a:p>
        </p:txBody>
      </p:sp>
      <p:grpSp>
        <p:nvGrpSpPr>
          <p:cNvPr id="6" name="グループ化 5"/>
          <p:cNvGrpSpPr/>
          <p:nvPr/>
        </p:nvGrpSpPr>
        <p:grpSpPr>
          <a:xfrm>
            <a:off x="1436894" y="4335765"/>
            <a:ext cx="4040800" cy="2265545"/>
            <a:chOff x="1253571" y="3578254"/>
            <a:chExt cx="4502398" cy="3048754"/>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3571" y="3625410"/>
              <a:ext cx="4502398" cy="300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3111128" y="3578254"/>
              <a:ext cx="2644841" cy="497012"/>
            </a:xfrm>
            <a:prstGeom prst="rect">
              <a:avLst/>
            </a:prstGeom>
            <a:noFill/>
          </p:spPr>
          <p:txBody>
            <a:bodyPr wrap="square" rtlCol="0">
              <a:spAutoFit/>
            </a:bodyPr>
            <a:lstStyle/>
            <a:p>
              <a:r>
                <a:rPr kumimoji="1" lang="ja-JP" altLang="en-US" dirty="0" smtClean="0"/>
                <a:t>スペインのガレオン船</a:t>
              </a:r>
              <a:endParaRPr kumimoji="1" lang="ja-JP" altLang="en-US" dirty="0"/>
            </a:p>
          </p:txBody>
        </p:sp>
      </p:grpSp>
      <p:sp>
        <p:nvSpPr>
          <p:cNvPr id="7" name="テキスト ボックス 6"/>
          <p:cNvSpPr txBox="1"/>
          <p:nvPr/>
        </p:nvSpPr>
        <p:spPr>
          <a:xfrm>
            <a:off x="5728505" y="6326906"/>
            <a:ext cx="2371887" cy="307777"/>
          </a:xfrm>
          <a:prstGeom prst="rect">
            <a:avLst/>
          </a:prstGeom>
          <a:noFill/>
        </p:spPr>
        <p:txBody>
          <a:bodyPr wrap="square" rtlCol="0">
            <a:spAutoFit/>
          </a:bodyPr>
          <a:lstStyle/>
          <a:p>
            <a:r>
              <a:rPr kumimoji="1" lang="ja-JP" altLang="en-US" sz="1400" dirty="0" smtClean="0"/>
              <a:t>高い船首は乗り移りのため</a:t>
            </a:r>
            <a:endParaRPr kumimoji="1" lang="ja-JP" altLang="en-US" sz="1400" dirty="0"/>
          </a:p>
        </p:txBody>
      </p:sp>
    </p:spTree>
    <p:extLst>
      <p:ext uri="{BB962C8B-B14F-4D97-AF65-F5344CB8AC3E}">
        <p14:creationId xmlns:p14="http://schemas.microsoft.com/office/powerpoint/2010/main" val="2609046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836712"/>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2267762" y="192553"/>
            <a:ext cx="4176464" cy="584775"/>
          </a:xfrm>
          <a:prstGeom prst="rect">
            <a:avLst/>
          </a:prstGeom>
        </p:spPr>
        <p:txBody>
          <a:bodyPr wrap="square">
            <a:spAutoFit/>
          </a:bodyPr>
          <a:lstStyle/>
          <a:p>
            <a:r>
              <a:rPr lang="ja-JP" altLang="en-US" sz="3200" dirty="0" smtClean="0"/>
              <a:t>大航海時代の帆船</a:t>
            </a:r>
            <a:endParaRPr lang="ja-JP" altLang="en-US" sz="3200"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440" y="1580597"/>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539551" y="1115452"/>
            <a:ext cx="8140643" cy="400110"/>
          </a:xfrm>
          <a:prstGeom prst="rect">
            <a:avLst/>
          </a:prstGeom>
          <a:noFill/>
        </p:spPr>
        <p:txBody>
          <a:bodyPr wrap="square" rtlCol="0">
            <a:spAutoFit/>
          </a:bodyPr>
          <a:lstStyle/>
          <a:p>
            <a:r>
              <a:rPr kumimoji="1" lang="ja-JP" altLang="en-US" sz="2000" dirty="0" smtClean="0"/>
              <a:t>ガレ－船　　　　</a:t>
            </a:r>
            <a:r>
              <a:rPr kumimoji="1" lang="ja-JP" altLang="en-US" sz="2000" dirty="0" smtClean="0"/>
              <a:t>キャラベル</a:t>
            </a:r>
            <a:r>
              <a:rPr kumimoji="1" lang="ja-JP" altLang="en-US" sz="2000" dirty="0" smtClean="0"/>
              <a:t>船（ダウ船）　　　</a:t>
            </a:r>
            <a:r>
              <a:rPr kumimoji="1" lang="ja-JP" altLang="en-US" sz="2000" dirty="0" smtClean="0"/>
              <a:t>ナウ</a:t>
            </a:r>
            <a:r>
              <a:rPr kumimoji="1" lang="ja-JP" altLang="en-US" sz="2000" dirty="0" smtClean="0"/>
              <a:t>船　　　　　キャラック船</a:t>
            </a:r>
            <a:endParaRPr kumimoji="1" lang="ja-JP" altLang="en-US" sz="2000" dirty="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109" y="1652605"/>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8441" y="1436581"/>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578" y="1652605"/>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460578" y="3452807"/>
            <a:ext cx="1948890" cy="923330"/>
          </a:xfrm>
          <a:prstGeom prst="rect">
            <a:avLst/>
          </a:prstGeom>
          <a:noFill/>
        </p:spPr>
        <p:txBody>
          <a:bodyPr wrap="square" rtlCol="0">
            <a:spAutoFit/>
          </a:bodyPr>
          <a:lstStyle/>
          <a:p>
            <a:r>
              <a:rPr kumimoji="1" lang="ja-JP" altLang="en-US" dirty="0" smtClean="0"/>
              <a:t>地中海やバルト海</a:t>
            </a:r>
            <a:endParaRPr kumimoji="1" lang="en-US" altLang="ja-JP" dirty="0" smtClean="0"/>
          </a:p>
          <a:p>
            <a:r>
              <a:rPr lang="en-US" altLang="ja-JP" dirty="0"/>
              <a:t>2</a:t>
            </a:r>
            <a:r>
              <a:rPr lang="ja-JP" altLang="en-US" dirty="0" smtClean="0"/>
              <a:t>本マスト、</a:t>
            </a:r>
            <a:r>
              <a:rPr lang="en-US" altLang="ja-JP" dirty="0" smtClean="0"/>
              <a:t>2</a:t>
            </a:r>
            <a:r>
              <a:rPr lang="ja-JP" altLang="en-US" dirty="0"/>
              <a:t>枚の三角帆</a:t>
            </a:r>
            <a:endParaRPr kumimoji="1" lang="ja-JP" altLang="en-US" dirty="0"/>
          </a:p>
        </p:txBody>
      </p:sp>
      <p:sp>
        <p:nvSpPr>
          <p:cNvPr id="8" name="テキスト ボックス 7"/>
          <p:cNvSpPr txBox="1"/>
          <p:nvPr/>
        </p:nvSpPr>
        <p:spPr>
          <a:xfrm>
            <a:off x="2488441" y="3452806"/>
            <a:ext cx="2299583" cy="1200329"/>
          </a:xfrm>
          <a:prstGeom prst="rect">
            <a:avLst/>
          </a:prstGeom>
          <a:noFill/>
        </p:spPr>
        <p:txBody>
          <a:bodyPr wrap="square" rtlCol="0">
            <a:spAutoFit/>
          </a:bodyPr>
          <a:lstStyle/>
          <a:p>
            <a:r>
              <a:rPr kumimoji="1" lang="ja-JP" altLang="en-US" dirty="0" smtClean="0"/>
              <a:t>コロンブスのビンタ号</a:t>
            </a:r>
            <a:endParaRPr kumimoji="1" lang="en-US" altLang="ja-JP" dirty="0" smtClean="0"/>
          </a:p>
          <a:p>
            <a:r>
              <a:rPr lang="en-US" altLang="ja-JP" dirty="0"/>
              <a:t>3</a:t>
            </a:r>
            <a:r>
              <a:rPr lang="ja-JP" altLang="en-US" dirty="0"/>
              <a:t>本のマストに大小</a:t>
            </a:r>
            <a:r>
              <a:rPr lang="en-US" altLang="ja-JP" dirty="0"/>
              <a:t>3</a:t>
            </a:r>
            <a:r>
              <a:rPr lang="ja-JP" altLang="en-US" dirty="0"/>
              <a:t>枚の三角</a:t>
            </a:r>
            <a:r>
              <a:rPr lang="ja-JP" altLang="en-US" dirty="0" smtClean="0"/>
              <a:t>帆、</a:t>
            </a:r>
            <a:r>
              <a:rPr lang="en-US" altLang="ja-JP" dirty="0" smtClean="0"/>
              <a:t>60</a:t>
            </a:r>
            <a:r>
              <a:rPr lang="ja-JP" altLang="en-US" dirty="0" smtClean="0"/>
              <a:t>トン</a:t>
            </a:r>
            <a:endParaRPr lang="en-US" altLang="ja-JP" dirty="0" smtClean="0"/>
          </a:p>
          <a:p>
            <a:r>
              <a:rPr kumimoji="1" lang="en-US" altLang="ja-JP" dirty="0" smtClean="0"/>
              <a:t>1440</a:t>
            </a:r>
            <a:r>
              <a:rPr kumimoji="1" lang="ja-JP" altLang="en-US" dirty="0" smtClean="0"/>
              <a:t>年沿岸航海用</a:t>
            </a:r>
            <a:endParaRPr kumimoji="1" lang="ja-JP" altLang="en-US" dirty="0"/>
          </a:p>
        </p:txBody>
      </p:sp>
      <p:sp>
        <p:nvSpPr>
          <p:cNvPr id="9" name="テキスト ボックス 8"/>
          <p:cNvSpPr txBox="1"/>
          <p:nvPr/>
        </p:nvSpPr>
        <p:spPr>
          <a:xfrm>
            <a:off x="4941508" y="3442553"/>
            <a:ext cx="1609950" cy="1200329"/>
          </a:xfrm>
          <a:prstGeom prst="rect">
            <a:avLst/>
          </a:prstGeom>
          <a:noFill/>
        </p:spPr>
        <p:txBody>
          <a:bodyPr wrap="square" rtlCol="0">
            <a:spAutoFit/>
          </a:bodyPr>
          <a:lstStyle/>
          <a:p>
            <a:r>
              <a:rPr kumimoji="1" lang="ja-JP" altLang="en-US" dirty="0" smtClean="0"/>
              <a:t>マゼラン</a:t>
            </a:r>
            <a:r>
              <a:rPr kumimoji="1" lang="ja-JP" altLang="en-US" dirty="0" smtClean="0"/>
              <a:t>のビクトリア号</a:t>
            </a:r>
            <a:r>
              <a:rPr kumimoji="1" lang="en-US" altLang="ja-JP" dirty="0" smtClean="0"/>
              <a:t>85</a:t>
            </a:r>
            <a:r>
              <a:rPr kumimoji="1" lang="ja-JP" altLang="en-US" dirty="0" smtClean="0"/>
              <a:t>トン。遠洋航海用</a:t>
            </a:r>
            <a:endParaRPr kumimoji="1" lang="en-US" altLang="ja-JP" dirty="0" smtClean="0"/>
          </a:p>
          <a:p>
            <a:r>
              <a:rPr lang="en-US" altLang="ja-JP" dirty="0" smtClean="0"/>
              <a:t>5</a:t>
            </a:r>
            <a:r>
              <a:rPr lang="ja-JP" altLang="en-US" dirty="0" smtClean="0"/>
              <a:t>枚の</a:t>
            </a:r>
            <a:r>
              <a:rPr lang="en-US" altLang="ja-JP" dirty="0" smtClean="0"/>
              <a:t>4</a:t>
            </a:r>
            <a:r>
              <a:rPr lang="ja-JP" altLang="en-US" dirty="0" smtClean="0"/>
              <a:t>角帆</a:t>
            </a:r>
            <a:endParaRPr lang="en-US" altLang="ja-JP" dirty="0" smtClean="0"/>
          </a:p>
        </p:txBody>
      </p:sp>
      <p:sp>
        <p:nvSpPr>
          <p:cNvPr id="17" name="テキスト ボックス 16"/>
          <p:cNvSpPr txBox="1"/>
          <p:nvPr/>
        </p:nvSpPr>
        <p:spPr>
          <a:xfrm>
            <a:off x="6785206" y="3452807"/>
            <a:ext cx="1747234" cy="1200329"/>
          </a:xfrm>
          <a:prstGeom prst="rect">
            <a:avLst/>
          </a:prstGeom>
          <a:noFill/>
        </p:spPr>
        <p:txBody>
          <a:bodyPr wrap="square" rtlCol="0">
            <a:spAutoFit/>
          </a:bodyPr>
          <a:lstStyle/>
          <a:p>
            <a:r>
              <a:rPr kumimoji="1" lang="ja-JP" altLang="en-US" dirty="0" smtClean="0">
                <a:solidFill>
                  <a:srgbClr val="FF0000"/>
                </a:solidFill>
              </a:rPr>
              <a:t>外洋航海用</a:t>
            </a:r>
            <a:endParaRPr kumimoji="1" lang="en-US" altLang="ja-JP" dirty="0" smtClean="0">
              <a:solidFill>
                <a:srgbClr val="FF0000"/>
              </a:solidFill>
            </a:endParaRPr>
          </a:p>
          <a:p>
            <a:r>
              <a:rPr kumimoji="1" lang="ja-JP" altLang="en-US" dirty="0" smtClean="0"/>
              <a:t>コロンブスの　サンタマリア号</a:t>
            </a:r>
            <a:endParaRPr kumimoji="1" lang="en-US" altLang="ja-JP" dirty="0" smtClean="0"/>
          </a:p>
          <a:p>
            <a:r>
              <a:rPr lang="en-US" altLang="ja-JP" dirty="0"/>
              <a:t>2</a:t>
            </a:r>
            <a:r>
              <a:rPr lang="en-US" altLang="ja-JP" dirty="0" smtClean="0"/>
              <a:t>00</a:t>
            </a:r>
            <a:r>
              <a:rPr lang="ja-JP" altLang="en-US" dirty="0" smtClean="0"/>
              <a:t>トン級以上</a:t>
            </a:r>
            <a:endParaRPr kumimoji="1" lang="ja-JP" altLang="en-US" dirty="0"/>
          </a:p>
        </p:txBody>
      </p:sp>
      <p:sp>
        <p:nvSpPr>
          <p:cNvPr id="11" name="正方形/長方形 10"/>
          <p:cNvSpPr/>
          <p:nvPr/>
        </p:nvSpPr>
        <p:spPr>
          <a:xfrm>
            <a:off x="6551458" y="856040"/>
            <a:ext cx="2592288" cy="253916"/>
          </a:xfrm>
          <a:prstGeom prst="rect">
            <a:avLst/>
          </a:prstGeom>
        </p:spPr>
        <p:txBody>
          <a:bodyPr wrap="square">
            <a:spAutoFit/>
          </a:bodyPr>
          <a:lstStyle/>
          <a:p>
            <a:r>
              <a:rPr lang="en-US" altLang="ja-JP" sz="1050" dirty="0"/>
              <a:t>https://</a:t>
            </a:r>
            <a:r>
              <a:rPr lang="en-US" altLang="ja-JP" sz="1050" dirty="0" smtClean="0"/>
              <a:t>sekainorekisi.com/world_history</a:t>
            </a:r>
            <a:endParaRPr lang="ja-JP" altLang="en-US" sz="1050" dirty="0"/>
          </a:p>
        </p:txBody>
      </p:sp>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2109" y="4695764"/>
            <a:ext cx="1232299" cy="161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522492" y="4735037"/>
            <a:ext cx="5705692" cy="2031325"/>
          </a:xfrm>
          <a:prstGeom prst="rect">
            <a:avLst/>
          </a:prstGeom>
          <a:noFill/>
        </p:spPr>
        <p:txBody>
          <a:bodyPr wrap="square" rtlCol="0">
            <a:spAutoFit/>
          </a:bodyPr>
          <a:lstStyle/>
          <a:p>
            <a:r>
              <a:rPr lang="ja-JP" altLang="en-US" dirty="0"/>
              <a:t>　</a:t>
            </a:r>
            <a:r>
              <a:rPr lang="ja-JP" altLang="en-US" dirty="0" smtClean="0"/>
              <a:t>トスカネリはフィレンツェ</a:t>
            </a:r>
            <a:r>
              <a:rPr lang="ja-JP" altLang="en-US" dirty="0"/>
              <a:t>の天文学者で</a:t>
            </a:r>
            <a:r>
              <a:rPr lang="ja-JP" altLang="en-US" dirty="0" smtClean="0"/>
              <a:t>、西廻り</a:t>
            </a:r>
            <a:r>
              <a:rPr lang="ja-JP" altLang="en-US" dirty="0"/>
              <a:t>航路で東洋に</a:t>
            </a:r>
            <a:r>
              <a:rPr lang="ja-JP" altLang="en-US" dirty="0" smtClean="0"/>
              <a:t>到達できることを、</a:t>
            </a:r>
            <a:r>
              <a:rPr lang="ja-JP" altLang="en-US" dirty="0"/>
              <a:t>１４７４年にコロンブスに説いた</a:t>
            </a:r>
            <a:r>
              <a:rPr lang="ja-JP" altLang="en-US" dirty="0" smtClean="0"/>
              <a:t>。　コロンブス</a:t>
            </a:r>
            <a:r>
              <a:rPr lang="ja-JP" altLang="en-US" dirty="0"/>
              <a:t>は</a:t>
            </a:r>
            <a:r>
              <a:rPr lang="ja-JP" altLang="en-US" dirty="0" smtClean="0">
                <a:solidFill>
                  <a:srgbClr val="FF0000"/>
                </a:solidFill>
              </a:rPr>
              <a:t>マルコポーロ</a:t>
            </a:r>
            <a:r>
              <a:rPr lang="ja-JP" altLang="en-US" dirty="0">
                <a:solidFill>
                  <a:srgbClr val="FF0000"/>
                </a:solidFill>
              </a:rPr>
              <a:t>の</a:t>
            </a:r>
            <a:r>
              <a:rPr lang="en-US" altLang="ja-JP" dirty="0">
                <a:solidFill>
                  <a:srgbClr val="FF0000"/>
                </a:solidFill>
              </a:rPr>
              <a:t>『</a:t>
            </a:r>
            <a:r>
              <a:rPr lang="ja-JP" altLang="en-US" dirty="0">
                <a:solidFill>
                  <a:srgbClr val="FF0000"/>
                </a:solidFill>
              </a:rPr>
              <a:t>東方見聞録</a:t>
            </a:r>
            <a:r>
              <a:rPr lang="en-US" altLang="ja-JP" dirty="0" smtClean="0">
                <a:solidFill>
                  <a:srgbClr val="FF0000"/>
                </a:solidFill>
              </a:rPr>
              <a:t>』</a:t>
            </a:r>
            <a:r>
              <a:rPr lang="ja-JP" altLang="en-US" dirty="0" smtClean="0"/>
              <a:t>（</a:t>
            </a:r>
            <a:r>
              <a:rPr lang="en-US" altLang="ja-JP" dirty="0" smtClean="0"/>
              <a:t>1300</a:t>
            </a:r>
            <a:r>
              <a:rPr lang="ja-JP" altLang="en-US" dirty="0" smtClean="0"/>
              <a:t>年</a:t>
            </a:r>
            <a:r>
              <a:rPr lang="ja-JP" altLang="en-US" dirty="0" smtClean="0"/>
              <a:t>）を読んで</a:t>
            </a:r>
            <a:r>
              <a:rPr lang="ja-JP" altLang="en-US" dirty="0"/>
              <a:t>おり、インディアスの一部の黄金郷ジパングに行くことを</a:t>
            </a:r>
            <a:r>
              <a:rPr lang="ja-JP" altLang="en-US" dirty="0" smtClean="0"/>
              <a:t>夢見ていた。</a:t>
            </a:r>
            <a:r>
              <a:rPr lang="en-US" altLang="ja-JP" dirty="0" smtClean="0"/>
              <a:t>1492</a:t>
            </a:r>
            <a:r>
              <a:rPr lang="ja-JP" altLang="en-US" dirty="0" smtClean="0"/>
              <a:t>年にグラナダが陥落して、スペイン女王イザベルは</a:t>
            </a:r>
            <a:r>
              <a:rPr lang="ja-JP" altLang="en-US" dirty="0" smtClean="0"/>
              <a:t>航海を許可</a:t>
            </a:r>
            <a:r>
              <a:rPr lang="ja-JP" altLang="en-US" dirty="0"/>
              <a:t>した。ジェノヴァの</a:t>
            </a:r>
            <a:r>
              <a:rPr lang="ja-JP" altLang="en-US" dirty="0" smtClean="0"/>
              <a:t>商人は、</a:t>
            </a:r>
            <a:r>
              <a:rPr lang="ja-JP" altLang="en-US" dirty="0"/>
              <a:t>警察の税収から探検資金を</a:t>
            </a:r>
            <a:r>
              <a:rPr lang="ja-JP" altLang="en-US" dirty="0" smtClean="0"/>
              <a:t>抜き取り、コロンブスに提供した。</a:t>
            </a:r>
            <a:endParaRPr lang="en-US" altLang="ja-JP" dirty="0" smtClean="0"/>
          </a:p>
        </p:txBody>
      </p:sp>
      <p:sp>
        <p:nvSpPr>
          <p:cNvPr id="14" name="正方形/長方形 13"/>
          <p:cNvSpPr/>
          <p:nvPr/>
        </p:nvSpPr>
        <p:spPr>
          <a:xfrm>
            <a:off x="6705485" y="6211669"/>
            <a:ext cx="2284234" cy="646331"/>
          </a:xfrm>
          <a:prstGeom prst="rect">
            <a:avLst/>
          </a:prstGeom>
        </p:spPr>
        <p:txBody>
          <a:bodyPr wrap="square">
            <a:spAutoFit/>
          </a:bodyPr>
          <a:lstStyle/>
          <a:p>
            <a:r>
              <a:rPr lang="en-US" altLang="ja-JP" dirty="0"/>
              <a:t>Christopher Columbus 1446-1506</a:t>
            </a:r>
            <a:endParaRPr lang="ja-JP" altLang="en-US" dirty="0"/>
          </a:p>
        </p:txBody>
      </p:sp>
      <p:sp>
        <p:nvSpPr>
          <p:cNvPr id="3" name="正方形/長方形 2"/>
          <p:cNvSpPr/>
          <p:nvPr/>
        </p:nvSpPr>
        <p:spPr>
          <a:xfrm>
            <a:off x="8149304" y="2159724"/>
            <a:ext cx="993934" cy="430887"/>
          </a:xfrm>
          <a:prstGeom prst="rect">
            <a:avLst/>
          </a:prstGeom>
        </p:spPr>
        <p:txBody>
          <a:bodyPr wrap="square">
            <a:spAutoFit/>
          </a:bodyPr>
          <a:lstStyle/>
          <a:p>
            <a:r>
              <a:rPr lang="ja-JP" altLang="en-US" sz="1100" dirty="0"/>
              <a:t>テンプル</a:t>
            </a:r>
            <a:r>
              <a:rPr lang="ja-JP" altLang="en-US" sz="1100" dirty="0" smtClean="0"/>
              <a:t>騎士団の赤十字</a:t>
            </a:r>
            <a:endParaRPr lang="ja-JP" altLang="en-US" sz="1100" dirty="0"/>
          </a:p>
        </p:txBody>
      </p:sp>
      <p:cxnSp>
        <p:nvCxnSpPr>
          <p:cNvPr id="10" name="直線矢印コネクタ 9"/>
          <p:cNvCxnSpPr/>
          <p:nvPr/>
        </p:nvCxnSpPr>
        <p:spPr>
          <a:xfrm flipH="1">
            <a:off x="7811743" y="2321378"/>
            <a:ext cx="396806" cy="21544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52396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857128"/>
            <a:ext cx="6888163"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コネクタ 4"/>
          <p:cNvCxnSpPr/>
          <p:nvPr/>
        </p:nvCxnSpPr>
        <p:spPr>
          <a:xfrm>
            <a:off x="0" y="836712"/>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2195736" y="188640"/>
            <a:ext cx="4752528" cy="584775"/>
          </a:xfrm>
          <a:prstGeom prst="rect">
            <a:avLst/>
          </a:prstGeom>
          <a:noFill/>
        </p:spPr>
        <p:txBody>
          <a:bodyPr wrap="square" rtlCol="0">
            <a:spAutoFit/>
          </a:bodyPr>
          <a:lstStyle/>
          <a:p>
            <a:r>
              <a:rPr kumimoji="1" lang="ja-JP" altLang="en-US" sz="3200" dirty="0" smtClean="0"/>
              <a:t>帆船の構造と性能の比較</a:t>
            </a:r>
            <a:endParaRPr kumimoji="1" lang="ja-JP" altLang="en-US" sz="3200" dirty="0"/>
          </a:p>
        </p:txBody>
      </p:sp>
      <p:sp>
        <p:nvSpPr>
          <p:cNvPr id="6" name="テキスト ボックス 5"/>
          <p:cNvSpPr txBox="1"/>
          <p:nvPr/>
        </p:nvSpPr>
        <p:spPr>
          <a:xfrm>
            <a:off x="539552" y="5579941"/>
            <a:ext cx="8064896" cy="1200329"/>
          </a:xfrm>
          <a:prstGeom prst="rect">
            <a:avLst/>
          </a:prstGeom>
          <a:noFill/>
        </p:spPr>
        <p:txBody>
          <a:bodyPr wrap="square" rtlCol="0">
            <a:spAutoFit/>
          </a:bodyPr>
          <a:lstStyle/>
          <a:p>
            <a:r>
              <a:rPr kumimoji="1" lang="ja-JP" altLang="en-US" dirty="0" smtClean="0"/>
              <a:t>・縦帆は操縦性に優れるが、速度は遅い。</a:t>
            </a:r>
            <a:r>
              <a:rPr lang="ja-JP" altLang="en-US" dirty="0" smtClean="0"/>
              <a:t>横帆は速度は大きいが、操縦性に劣る。</a:t>
            </a:r>
            <a:endParaRPr lang="en-US" altLang="ja-JP" dirty="0" smtClean="0"/>
          </a:p>
          <a:p>
            <a:r>
              <a:rPr kumimoji="1" lang="ja-JP" altLang="en-US" dirty="0" smtClean="0"/>
              <a:t>・</a:t>
            </a:r>
            <a:r>
              <a:rPr lang="ja-JP" altLang="en-US" dirty="0">
                <a:solidFill>
                  <a:srgbClr val="FF0000"/>
                </a:solidFill>
              </a:rPr>
              <a:t>縦</a:t>
            </a:r>
            <a:r>
              <a:rPr lang="ja-JP" altLang="en-US" dirty="0" smtClean="0">
                <a:solidFill>
                  <a:srgbClr val="FF0000"/>
                </a:solidFill>
              </a:rPr>
              <a:t>帆と横帆を組み合わせて、操縦性と速度を両立</a:t>
            </a:r>
            <a:r>
              <a:rPr lang="ja-JP" altLang="en-US" dirty="0" smtClean="0"/>
              <a:t>させた。</a:t>
            </a:r>
            <a:endParaRPr lang="en-US" altLang="ja-JP" dirty="0" smtClean="0"/>
          </a:p>
          <a:p>
            <a:r>
              <a:rPr kumimoji="1" lang="ja-JP" altLang="en-US" dirty="0" smtClean="0"/>
              <a:t>・</a:t>
            </a:r>
            <a:r>
              <a:rPr kumimoji="1" lang="ja-JP" altLang="en-US" dirty="0" smtClean="0">
                <a:solidFill>
                  <a:srgbClr val="0033CC"/>
                </a:solidFill>
              </a:rPr>
              <a:t>外洋は</a:t>
            </a:r>
            <a:r>
              <a:rPr kumimoji="1" lang="ja-JP" altLang="en-US" dirty="0" smtClean="0"/>
              <a:t>波が高いので</a:t>
            </a:r>
            <a:r>
              <a:rPr kumimoji="1" lang="ja-JP" altLang="en-US" dirty="0" smtClean="0">
                <a:solidFill>
                  <a:srgbClr val="0033CC"/>
                </a:solidFill>
              </a:rPr>
              <a:t>重くて大きい方が有利</a:t>
            </a:r>
            <a:r>
              <a:rPr kumimoji="1" lang="ja-JP" altLang="en-US" dirty="0" smtClean="0"/>
              <a:t>。</a:t>
            </a:r>
            <a:endParaRPr kumimoji="1" lang="en-US" altLang="ja-JP" dirty="0" smtClean="0"/>
          </a:p>
          <a:p>
            <a:r>
              <a:rPr lang="ja-JP" altLang="en-US" dirty="0" smtClean="0"/>
              <a:t>・積載量が大きいほど、寄港せずに大洋を横断できる。</a:t>
            </a:r>
            <a:endParaRPr kumimoji="1" lang="ja-JP" altLang="en-US" dirty="0"/>
          </a:p>
        </p:txBody>
      </p:sp>
    </p:spTree>
    <p:extLst>
      <p:ext uri="{BB962C8B-B14F-4D97-AF65-F5344CB8AC3E}">
        <p14:creationId xmlns:p14="http://schemas.microsoft.com/office/powerpoint/2010/main" val="23722148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9" name="グループ化 12298"/>
          <p:cNvGrpSpPr/>
          <p:nvPr/>
        </p:nvGrpSpPr>
        <p:grpSpPr>
          <a:xfrm>
            <a:off x="1203264" y="1213524"/>
            <a:ext cx="5760640" cy="3736750"/>
            <a:chOff x="1474635" y="1444977"/>
            <a:chExt cx="5760640" cy="3736750"/>
          </a:xfrm>
        </p:grpSpPr>
        <p:sp>
          <p:nvSpPr>
            <p:cNvPr id="4" name="フリーフォーム 3"/>
            <p:cNvSpPr/>
            <p:nvPr/>
          </p:nvSpPr>
          <p:spPr>
            <a:xfrm>
              <a:off x="3238850" y="3430306"/>
              <a:ext cx="1712259" cy="528918"/>
            </a:xfrm>
            <a:custGeom>
              <a:avLst/>
              <a:gdLst>
                <a:gd name="connsiteX0" fmla="*/ 0 w 1712259"/>
                <a:gd name="connsiteY0" fmla="*/ 62753 h 528918"/>
                <a:gd name="connsiteX1" fmla="*/ 627529 w 1712259"/>
                <a:gd name="connsiteY1" fmla="*/ 0 h 528918"/>
                <a:gd name="connsiteX2" fmla="*/ 1129553 w 1712259"/>
                <a:gd name="connsiteY2" fmla="*/ 35859 h 528918"/>
                <a:gd name="connsiteX3" fmla="*/ 1497106 w 1712259"/>
                <a:gd name="connsiteY3" fmla="*/ 143435 h 528918"/>
                <a:gd name="connsiteX4" fmla="*/ 1712259 w 1712259"/>
                <a:gd name="connsiteY4" fmla="*/ 259977 h 528918"/>
                <a:gd name="connsiteX5" fmla="*/ 1362635 w 1712259"/>
                <a:gd name="connsiteY5" fmla="*/ 457200 h 528918"/>
                <a:gd name="connsiteX6" fmla="*/ 932329 w 1712259"/>
                <a:gd name="connsiteY6" fmla="*/ 519953 h 528918"/>
                <a:gd name="connsiteX7" fmla="*/ 510988 w 1712259"/>
                <a:gd name="connsiteY7" fmla="*/ 528918 h 528918"/>
                <a:gd name="connsiteX8" fmla="*/ 179294 w 1712259"/>
                <a:gd name="connsiteY8" fmla="*/ 519953 h 528918"/>
                <a:gd name="connsiteX9" fmla="*/ 0 w 1712259"/>
                <a:gd name="connsiteY9" fmla="*/ 484094 h 528918"/>
                <a:gd name="connsiteX10" fmla="*/ 0 w 1712259"/>
                <a:gd name="connsiteY10" fmla="*/ 62753 h 52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2259" h="528918">
                  <a:moveTo>
                    <a:pt x="0" y="62753"/>
                  </a:moveTo>
                  <a:lnTo>
                    <a:pt x="627529" y="0"/>
                  </a:lnTo>
                  <a:lnTo>
                    <a:pt x="1129553" y="35859"/>
                  </a:lnTo>
                  <a:lnTo>
                    <a:pt x="1497106" y="143435"/>
                  </a:lnTo>
                  <a:lnTo>
                    <a:pt x="1712259" y="259977"/>
                  </a:lnTo>
                  <a:lnTo>
                    <a:pt x="1362635" y="457200"/>
                  </a:lnTo>
                  <a:lnTo>
                    <a:pt x="932329" y="519953"/>
                  </a:lnTo>
                  <a:lnTo>
                    <a:pt x="510988" y="528918"/>
                  </a:lnTo>
                  <a:lnTo>
                    <a:pt x="179294" y="519953"/>
                  </a:lnTo>
                  <a:lnTo>
                    <a:pt x="0" y="484094"/>
                  </a:lnTo>
                  <a:lnTo>
                    <a:pt x="0" y="62753"/>
                  </a:lnTo>
                  <a:close/>
                </a:path>
              </a:pathLst>
            </a:custGeom>
            <a:solidFill>
              <a:srgbClr val="0033CC"/>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p:cNvCxnSpPr/>
            <p:nvPr/>
          </p:nvCxnSpPr>
          <p:spPr>
            <a:xfrm flipH="1">
              <a:off x="3816061" y="2994211"/>
              <a:ext cx="971092" cy="1910517"/>
            </a:xfrm>
            <a:prstGeom prst="line">
              <a:avLst/>
            </a:prstGeom>
          </p:spPr>
          <p:style>
            <a:lnRef idx="2">
              <a:schemeClr val="dk1"/>
            </a:lnRef>
            <a:fillRef idx="0">
              <a:schemeClr val="dk1"/>
            </a:fillRef>
            <a:effectRef idx="1">
              <a:schemeClr val="dk1"/>
            </a:effectRef>
            <a:fontRef idx="minor">
              <a:schemeClr val="tx1"/>
            </a:fontRef>
          </p:style>
        </p:cxnSp>
        <p:cxnSp>
          <p:nvCxnSpPr>
            <p:cNvPr id="10" name="直線コネクタ 9"/>
            <p:cNvCxnSpPr/>
            <p:nvPr/>
          </p:nvCxnSpPr>
          <p:spPr>
            <a:xfrm flipH="1">
              <a:off x="4382725" y="2886635"/>
              <a:ext cx="45259" cy="1982525"/>
            </a:xfrm>
            <a:prstGeom prst="line">
              <a:avLst/>
            </a:prstGeom>
          </p:spPr>
          <p:style>
            <a:lnRef idx="2">
              <a:schemeClr val="dk1"/>
            </a:lnRef>
            <a:fillRef idx="0">
              <a:schemeClr val="dk1"/>
            </a:fillRef>
            <a:effectRef idx="1">
              <a:schemeClr val="dk1"/>
            </a:effectRef>
            <a:fontRef idx="minor">
              <a:schemeClr val="tx1"/>
            </a:fontRef>
          </p:style>
        </p:cxnSp>
        <p:cxnSp>
          <p:nvCxnSpPr>
            <p:cNvPr id="13" name="直線コネクタ 12"/>
            <p:cNvCxnSpPr/>
            <p:nvPr/>
          </p:nvCxnSpPr>
          <p:spPr>
            <a:xfrm flipH="1">
              <a:off x="2765195" y="3731141"/>
              <a:ext cx="2952328" cy="0"/>
            </a:xfrm>
            <a:prstGeom prst="line">
              <a:avLst/>
            </a:prstGeom>
          </p:spPr>
          <p:style>
            <a:lnRef idx="2">
              <a:schemeClr val="dk1"/>
            </a:lnRef>
            <a:fillRef idx="0">
              <a:schemeClr val="dk1"/>
            </a:fillRef>
            <a:effectRef idx="1">
              <a:schemeClr val="dk1"/>
            </a:effectRef>
            <a:fontRef idx="minor">
              <a:schemeClr val="tx1"/>
            </a:fontRef>
          </p:style>
        </p:cxnSp>
        <p:sp>
          <p:nvSpPr>
            <p:cNvPr id="14" name="フリーフォーム 13"/>
            <p:cNvSpPr/>
            <p:nvPr/>
          </p:nvSpPr>
          <p:spPr>
            <a:xfrm>
              <a:off x="3908612" y="3729318"/>
              <a:ext cx="510988" cy="1048870"/>
            </a:xfrm>
            <a:custGeom>
              <a:avLst/>
              <a:gdLst>
                <a:gd name="connsiteX0" fmla="*/ 510988 w 510988"/>
                <a:gd name="connsiteY0" fmla="*/ 0 h 1048870"/>
                <a:gd name="connsiteX1" fmla="*/ 466164 w 510988"/>
                <a:gd name="connsiteY1" fmla="*/ 322729 h 1048870"/>
                <a:gd name="connsiteX2" fmla="*/ 376517 w 510988"/>
                <a:gd name="connsiteY2" fmla="*/ 528917 h 1048870"/>
                <a:gd name="connsiteX3" fmla="*/ 268941 w 510988"/>
                <a:gd name="connsiteY3" fmla="*/ 735106 h 1048870"/>
                <a:gd name="connsiteX4" fmla="*/ 116541 w 510988"/>
                <a:gd name="connsiteY4" fmla="*/ 941294 h 1048870"/>
                <a:gd name="connsiteX5" fmla="*/ 0 w 510988"/>
                <a:gd name="connsiteY5" fmla="*/ 1048870 h 104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988" h="1048870">
                  <a:moveTo>
                    <a:pt x="510988" y="0"/>
                  </a:moveTo>
                  <a:lnTo>
                    <a:pt x="466164" y="322729"/>
                  </a:lnTo>
                  <a:lnTo>
                    <a:pt x="376517" y="528917"/>
                  </a:lnTo>
                  <a:lnTo>
                    <a:pt x="268941" y="735106"/>
                  </a:lnTo>
                  <a:lnTo>
                    <a:pt x="116541" y="941294"/>
                  </a:lnTo>
                  <a:lnTo>
                    <a:pt x="0" y="1048870"/>
                  </a:lnTo>
                </a:path>
              </a:pathLst>
            </a:custGeom>
            <a:ln w="57150">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ja-JP" altLang="en-US" sz="2400"/>
            </a:p>
          </p:txBody>
        </p:sp>
        <p:cxnSp>
          <p:nvCxnSpPr>
            <p:cNvPr id="16" name="直線矢印コネクタ 15"/>
            <p:cNvCxnSpPr/>
            <p:nvPr/>
          </p:nvCxnSpPr>
          <p:spPr>
            <a:xfrm>
              <a:off x="4306721" y="4213626"/>
              <a:ext cx="1557427" cy="432048"/>
            </a:xfrm>
            <a:prstGeom prst="straightConnector1">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cxnSp>
          <p:nvCxnSpPr>
            <p:cNvPr id="20" name="直線矢印コネクタ 19"/>
            <p:cNvCxnSpPr>
              <a:stCxn id="14" idx="2"/>
            </p:cNvCxnSpPr>
            <p:nvPr/>
          </p:nvCxnSpPr>
          <p:spPr>
            <a:xfrm flipV="1">
              <a:off x="4285129" y="3573016"/>
              <a:ext cx="16478" cy="685219"/>
            </a:xfrm>
            <a:prstGeom prst="straightConnector1">
              <a:avLst/>
            </a:prstGeom>
            <a:ln w="38100">
              <a:solidFill>
                <a:srgbClr val="F717BC"/>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4301607" y="3610163"/>
              <a:ext cx="1562541" cy="575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5864148" y="4221088"/>
              <a:ext cx="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4342165" y="4185356"/>
              <a:ext cx="1557427" cy="0"/>
            </a:xfrm>
            <a:prstGeom prst="straightConnector1">
              <a:avLst/>
            </a:prstGeom>
            <a:ln>
              <a:solidFill>
                <a:srgbClr val="0033CC"/>
              </a:solidFill>
              <a:tailEnd type="arrow"/>
            </a:ln>
          </p:spPr>
          <p:style>
            <a:lnRef idx="3">
              <a:schemeClr val="accent3"/>
            </a:lnRef>
            <a:fillRef idx="0">
              <a:schemeClr val="accent3"/>
            </a:fillRef>
            <a:effectRef idx="2">
              <a:schemeClr val="accent3"/>
            </a:effectRef>
            <a:fontRef idx="minor">
              <a:schemeClr val="tx1"/>
            </a:fontRef>
          </p:style>
        </p:cxnSp>
        <p:sp>
          <p:nvSpPr>
            <p:cNvPr id="31" name="テキスト ボックス 30"/>
            <p:cNvSpPr txBox="1"/>
            <p:nvPr/>
          </p:nvSpPr>
          <p:spPr>
            <a:xfrm>
              <a:off x="4404057" y="2655802"/>
              <a:ext cx="936104" cy="461665"/>
            </a:xfrm>
            <a:prstGeom prst="rect">
              <a:avLst/>
            </a:prstGeom>
            <a:noFill/>
          </p:spPr>
          <p:txBody>
            <a:bodyPr wrap="square" rtlCol="0">
              <a:spAutoFit/>
            </a:bodyPr>
            <a:lstStyle/>
            <a:p>
              <a:r>
                <a:rPr kumimoji="1" lang="en-US" altLang="ja-JP" sz="2400" dirty="0" smtClean="0"/>
                <a:t>15°</a:t>
              </a:r>
              <a:endParaRPr kumimoji="1" lang="ja-JP" altLang="en-US" sz="2400" dirty="0"/>
            </a:p>
          </p:txBody>
        </p:sp>
        <p:sp>
          <p:nvSpPr>
            <p:cNvPr id="12288" name="下矢印 12287"/>
            <p:cNvSpPr/>
            <p:nvPr/>
          </p:nvSpPr>
          <p:spPr>
            <a:xfrm>
              <a:off x="4010555" y="1916832"/>
              <a:ext cx="787003" cy="82809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2400"/>
            </a:p>
          </p:txBody>
        </p:sp>
        <p:sp>
          <p:nvSpPr>
            <p:cNvPr id="12289" name="テキスト ボックス 12288"/>
            <p:cNvSpPr txBox="1"/>
            <p:nvPr/>
          </p:nvSpPr>
          <p:spPr>
            <a:xfrm>
              <a:off x="4152507" y="1444977"/>
              <a:ext cx="634646" cy="461665"/>
            </a:xfrm>
            <a:prstGeom prst="rect">
              <a:avLst/>
            </a:prstGeom>
            <a:noFill/>
          </p:spPr>
          <p:txBody>
            <a:bodyPr wrap="square" rtlCol="0">
              <a:spAutoFit/>
            </a:bodyPr>
            <a:lstStyle/>
            <a:p>
              <a:r>
                <a:rPr kumimoji="1" lang="ja-JP" altLang="en-US" sz="2400" dirty="0" smtClean="0">
                  <a:solidFill>
                    <a:srgbClr val="0033CC"/>
                  </a:solidFill>
                </a:rPr>
                <a:t>風</a:t>
              </a:r>
              <a:endParaRPr kumimoji="1" lang="ja-JP" altLang="en-US" sz="2400" dirty="0">
                <a:solidFill>
                  <a:srgbClr val="0033CC"/>
                </a:solidFill>
              </a:endParaRPr>
            </a:p>
          </p:txBody>
        </p:sp>
        <p:sp>
          <p:nvSpPr>
            <p:cNvPr id="12291" name="テキスト ボックス 12290"/>
            <p:cNvSpPr txBox="1"/>
            <p:nvPr/>
          </p:nvSpPr>
          <p:spPr>
            <a:xfrm>
              <a:off x="1474635" y="4119897"/>
              <a:ext cx="2246480" cy="830997"/>
            </a:xfrm>
            <a:prstGeom prst="rect">
              <a:avLst/>
            </a:prstGeom>
            <a:noFill/>
          </p:spPr>
          <p:txBody>
            <a:bodyPr wrap="square" rtlCol="0">
              <a:spAutoFit/>
            </a:bodyPr>
            <a:lstStyle/>
            <a:p>
              <a:r>
                <a:rPr kumimoji="1" lang="ja-JP" altLang="en-US" sz="2400" dirty="0" smtClean="0">
                  <a:solidFill>
                    <a:srgbClr val="F717BC"/>
                  </a:solidFill>
                </a:rPr>
                <a:t>船の傾きを復元させるヒール力</a:t>
              </a:r>
              <a:endParaRPr kumimoji="1" lang="ja-JP" altLang="en-US" sz="2400" dirty="0">
                <a:solidFill>
                  <a:srgbClr val="F717BC"/>
                </a:solidFill>
              </a:endParaRPr>
            </a:p>
          </p:txBody>
        </p:sp>
        <p:sp>
          <p:nvSpPr>
            <p:cNvPr id="12292" name="テキスト ボックス 12291"/>
            <p:cNvSpPr txBox="1"/>
            <p:nvPr/>
          </p:nvSpPr>
          <p:spPr>
            <a:xfrm>
              <a:off x="4787152" y="4720062"/>
              <a:ext cx="2448123" cy="461665"/>
            </a:xfrm>
            <a:prstGeom prst="rect">
              <a:avLst/>
            </a:prstGeom>
            <a:noFill/>
          </p:spPr>
          <p:txBody>
            <a:bodyPr wrap="square" rtlCol="0">
              <a:spAutoFit/>
            </a:bodyPr>
            <a:lstStyle/>
            <a:p>
              <a:r>
                <a:rPr kumimoji="1" lang="ja-JP" altLang="en-US" sz="2400" dirty="0" smtClean="0">
                  <a:solidFill>
                    <a:srgbClr val="00B050"/>
                  </a:solidFill>
                </a:rPr>
                <a:t>帆が受ける揚力</a:t>
              </a:r>
              <a:endParaRPr kumimoji="1" lang="ja-JP" altLang="en-US" sz="2400" dirty="0">
                <a:solidFill>
                  <a:srgbClr val="00B050"/>
                </a:solidFill>
              </a:endParaRPr>
            </a:p>
          </p:txBody>
        </p:sp>
        <p:sp>
          <p:nvSpPr>
            <p:cNvPr id="12293" name="テキスト ボックス 12292"/>
            <p:cNvSpPr txBox="1"/>
            <p:nvPr/>
          </p:nvSpPr>
          <p:spPr>
            <a:xfrm>
              <a:off x="3932621" y="4684494"/>
              <a:ext cx="504056" cy="461665"/>
            </a:xfrm>
            <a:prstGeom prst="rect">
              <a:avLst/>
            </a:prstGeom>
            <a:noFill/>
          </p:spPr>
          <p:txBody>
            <a:bodyPr wrap="square" rtlCol="0">
              <a:spAutoFit/>
            </a:bodyPr>
            <a:lstStyle/>
            <a:p>
              <a:r>
                <a:rPr kumimoji="1" lang="ja-JP" altLang="en-US" sz="2400" dirty="0" smtClean="0">
                  <a:solidFill>
                    <a:srgbClr val="FF0000"/>
                  </a:solidFill>
                </a:rPr>
                <a:t>帆</a:t>
              </a:r>
              <a:endParaRPr kumimoji="1" lang="ja-JP" altLang="en-US" sz="2400" dirty="0">
                <a:solidFill>
                  <a:srgbClr val="FF0000"/>
                </a:solidFill>
              </a:endParaRPr>
            </a:p>
          </p:txBody>
        </p:sp>
        <p:sp>
          <p:nvSpPr>
            <p:cNvPr id="12294" name="テキスト ボックス 12293"/>
            <p:cNvSpPr txBox="1"/>
            <p:nvPr/>
          </p:nvSpPr>
          <p:spPr>
            <a:xfrm>
              <a:off x="5940152" y="4000690"/>
              <a:ext cx="1224136" cy="461665"/>
            </a:xfrm>
            <a:prstGeom prst="rect">
              <a:avLst/>
            </a:prstGeom>
            <a:noFill/>
          </p:spPr>
          <p:txBody>
            <a:bodyPr wrap="square" rtlCol="0">
              <a:spAutoFit/>
            </a:bodyPr>
            <a:lstStyle/>
            <a:p>
              <a:r>
                <a:rPr lang="ja-JP" altLang="en-US" sz="2400" dirty="0">
                  <a:solidFill>
                    <a:srgbClr val="1903BF"/>
                  </a:solidFill>
                </a:rPr>
                <a:t>推進</a:t>
              </a:r>
              <a:r>
                <a:rPr kumimoji="1" lang="ja-JP" altLang="en-US" sz="2400" dirty="0" smtClean="0">
                  <a:solidFill>
                    <a:srgbClr val="1903BF"/>
                  </a:solidFill>
                </a:rPr>
                <a:t>力</a:t>
              </a:r>
              <a:endParaRPr kumimoji="1" lang="ja-JP" altLang="en-US" sz="2400" dirty="0">
                <a:solidFill>
                  <a:srgbClr val="1903BF"/>
                </a:solidFill>
              </a:endParaRPr>
            </a:p>
          </p:txBody>
        </p:sp>
        <p:cxnSp>
          <p:nvCxnSpPr>
            <p:cNvPr id="12296" name="直線矢印コネクタ 12295"/>
            <p:cNvCxnSpPr/>
            <p:nvPr/>
          </p:nvCxnSpPr>
          <p:spPr>
            <a:xfrm flipV="1">
              <a:off x="3635896" y="3877897"/>
              <a:ext cx="649233" cy="487208"/>
            </a:xfrm>
            <a:prstGeom prst="straightConnector1">
              <a:avLst/>
            </a:prstGeom>
            <a:ln>
              <a:solidFill>
                <a:srgbClr val="F717BC"/>
              </a:solidFill>
              <a:tailEnd type="arrow"/>
            </a:ln>
          </p:spPr>
          <p:style>
            <a:lnRef idx="1">
              <a:schemeClr val="dk1"/>
            </a:lnRef>
            <a:fillRef idx="0">
              <a:schemeClr val="dk1"/>
            </a:fillRef>
            <a:effectRef idx="0">
              <a:schemeClr val="dk1"/>
            </a:effectRef>
            <a:fontRef idx="minor">
              <a:schemeClr val="tx1"/>
            </a:fontRef>
          </p:style>
        </p:cxnSp>
      </p:grpSp>
      <p:sp>
        <p:nvSpPr>
          <p:cNvPr id="12298" name="テキスト ボックス 12297"/>
          <p:cNvSpPr txBox="1"/>
          <p:nvPr/>
        </p:nvSpPr>
        <p:spPr>
          <a:xfrm>
            <a:off x="1203264" y="5157192"/>
            <a:ext cx="6264696" cy="1477328"/>
          </a:xfrm>
          <a:prstGeom prst="rect">
            <a:avLst/>
          </a:prstGeom>
          <a:noFill/>
        </p:spPr>
        <p:txBody>
          <a:bodyPr wrap="square" rtlCol="0">
            <a:spAutoFit/>
          </a:bodyPr>
          <a:lstStyle/>
          <a:p>
            <a:pPr>
              <a:lnSpc>
                <a:spcPct val="150000"/>
              </a:lnSpc>
            </a:pPr>
            <a:r>
              <a:rPr lang="ja-JP" altLang="en-US" sz="2000" dirty="0"/>
              <a:t>・</a:t>
            </a:r>
            <a:r>
              <a:rPr kumimoji="1" lang="ja-JP" altLang="en-US" sz="2000" dirty="0" smtClean="0"/>
              <a:t>ベルヌーイの法則により、膨らんだ帆に揚力がかかる。</a:t>
            </a:r>
            <a:endParaRPr kumimoji="1" lang="en-US" altLang="ja-JP" sz="2000" dirty="0" smtClean="0"/>
          </a:p>
          <a:p>
            <a:pPr>
              <a:lnSpc>
                <a:spcPct val="150000"/>
              </a:lnSpc>
            </a:pPr>
            <a:r>
              <a:rPr lang="ja-JP" altLang="en-US" sz="2000" dirty="0" smtClean="0"/>
              <a:t>・ヒール力と帆力を合わせて、風に対して垂直に進める。</a:t>
            </a:r>
            <a:endParaRPr lang="en-US" altLang="ja-JP" sz="2000" dirty="0" smtClean="0"/>
          </a:p>
          <a:p>
            <a:pPr>
              <a:lnSpc>
                <a:spcPct val="150000"/>
              </a:lnSpc>
            </a:pPr>
            <a:r>
              <a:rPr kumimoji="1" lang="ja-JP" altLang="en-US" sz="2000" dirty="0" smtClean="0"/>
              <a:t>・</a:t>
            </a:r>
            <a:r>
              <a:rPr kumimoji="1" lang="ja-JP" altLang="en-US" sz="2000" dirty="0" smtClean="0">
                <a:solidFill>
                  <a:srgbClr val="FF0000"/>
                </a:solidFill>
              </a:rPr>
              <a:t>縦帆を制御して、風に向かって進むこともできる。</a:t>
            </a:r>
            <a:endParaRPr kumimoji="1" lang="ja-JP" altLang="en-US" sz="2000" dirty="0">
              <a:solidFill>
                <a:srgbClr val="FF0000"/>
              </a:solidFill>
            </a:endParaRPr>
          </a:p>
        </p:txBody>
      </p:sp>
      <p:sp>
        <p:nvSpPr>
          <p:cNvPr id="12300" name="テキスト ボックス 12299"/>
          <p:cNvSpPr txBox="1"/>
          <p:nvPr/>
        </p:nvSpPr>
        <p:spPr>
          <a:xfrm>
            <a:off x="1043609" y="260648"/>
            <a:ext cx="7200800" cy="584775"/>
          </a:xfrm>
          <a:prstGeom prst="rect">
            <a:avLst/>
          </a:prstGeom>
          <a:noFill/>
        </p:spPr>
        <p:txBody>
          <a:bodyPr wrap="square" rtlCol="0">
            <a:spAutoFit/>
          </a:bodyPr>
          <a:lstStyle/>
          <a:p>
            <a:r>
              <a:rPr kumimoji="1" lang="ja-JP" altLang="en-US" sz="3200" dirty="0" smtClean="0"/>
              <a:t>縦帆を用いると風に対して垂直に進める</a:t>
            </a:r>
            <a:endParaRPr kumimoji="1" lang="ja-JP" altLang="en-US" sz="3200" dirty="0"/>
          </a:p>
        </p:txBody>
      </p:sp>
      <p:cxnSp>
        <p:nvCxnSpPr>
          <p:cNvPr id="45" name="直線コネクタ 44"/>
          <p:cNvCxnSpPr/>
          <p:nvPr/>
        </p:nvCxnSpPr>
        <p:spPr>
          <a:xfrm>
            <a:off x="0" y="908720"/>
            <a:ext cx="9144000" cy="0"/>
          </a:xfrm>
          <a:prstGeom prst="line">
            <a:avLst/>
          </a:prstGeom>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0781698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03548" y="1108109"/>
            <a:ext cx="7848872" cy="5355312"/>
          </a:xfrm>
          <a:prstGeom prst="rect">
            <a:avLst/>
          </a:prstGeom>
        </p:spPr>
        <p:txBody>
          <a:bodyPr wrap="square">
            <a:spAutoFit/>
          </a:bodyPr>
          <a:lstStyle/>
          <a:p>
            <a:r>
              <a:rPr lang="ja-JP" altLang="en-US" dirty="0" smtClean="0"/>
              <a:t>・</a:t>
            </a:r>
            <a:r>
              <a:rPr lang="en-US" altLang="ja-JP" dirty="0" smtClean="0"/>
              <a:t>1453</a:t>
            </a:r>
            <a:r>
              <a:rPr lang="ja-JP" altLang="en-US" dirty="0"/>
              <a:t>年</a:t>
            </a:r>
            <a:r>
              <a:rPr lang="ja-JP" altLang="en-US" dirty="0" smtClean="0"/>
              <a:t>、</a:t>
            </a:r>
            <a:r>
              <a:rPr lang="ja-JP" altLang="en-US" dirty="0"/>
              <a:t>イスラム</a:t>
            </a:r>
            <a:r>
              <a:rPr lang="ja-JP" altLang="en-US" dirty="0" smtClean="0"/>
              <a:t>世界にウルバン（ハンガリ人）の青銅大砲が出現した。</a:t>
            </a:r>
            <a:endParaRPr lang="en-US" altLang="ja-JP" dirty="0" smtClean="0"/>
          </a:p>
          <a:p>
            <a:r>
              <a:rPr lang="ja-JP" altLang="en-US" dirty="0" smtClean="0"/>
              <a:t>　砲</a:t>
            </a:r>
            <a:r>
              <a:rPr lang="ja-JP" altLang="en-US" dirty="0"/>
              <a:t>身長が</a:t>
            </a:r>
            <a:r>
              <a:rPr lang="en-US" altLang="ja-JP" dirty="0"/>
              <a:t>6m</a:t>
            </a:r>
            <a:r>
              <a:rPr lang="ja-JP" altLang="en-US" dirty="0"/>
              <a:t>もあり、重さ</a:t>
            </a:r>
            <a:r>
              <a:rPr lang="en-US" altLang="ja-JP" dirty="0"/>
              <a:t>300kg</a:t>
            </a:r>
            <a:r>
              <a:rPr lang="ja-JP" altLang="en-US" dirty="0"/>
              <a:t>の石弾を</a:t>
            </a:r>
            <a:r>
              <a:rPr lang="en-US" altLang="ja-JP" dirty="0"/>
              <a:t>1</a:t>
            </a:r>
            <a:r>
              <a:rPr lang="ja-JP" altLang="en-US" dirty="0" err="1"/>
              <a:t>．</a:t>
            </a:r>
            <a:r>
              <a:rPr lang="en-US" altLang="ja-JP" dirty="0" smtClean="0"/>
              <a:t>6km</a:t>
            </a:r>
            <a:r>
              <a:rPr lang="ja-JP" altLang="en-US" dirty="0" smtClean="0"/>
              <a:t>先に撃ち込めた。</a:t>
            </a:r>
            <a:endParaRPr lang="en-US" altLang="ja-JP" dirty="0" smtClean="0"/>
          </a:p>
          <a:p>
            <a:r>
              <a:rPr lang="ja-JP" altLang="en-US" dirty="0" smtClean="0"/>
              <a:t>・オスマン帝国</a:t>
            </a:r>
            <a:r>
              <a:rPr lang="ja-JP" altLang="en-US" dirty="0"/>
              <a:t>は</a:t>
            </a:r>
            <a:r>
              <a:rPr lang="ja-JP" altLang="en-US" dirty="0" smtClean="0"/>
              <a:t>ビザンティン帝国の</a:t>
            </a:r>
            <a:r>
              <a:rPr lang="ja-JP" altLang="en-US" dirty="0"/>
              <a:t>強固</a:t>
            </a:r>
            <a:r>
              <a:rPr lang="ja-JP" altLang="en-US" dirty="0" smtClean="0"/>
              <a:t>な</a:t>
            </a:r>
            <a:r>
              <a:rPr lang="ja-JP" altLang="en-US" dirty="0" smtClean="0">
                <a:solidFill>
                  <a:srgbClr val="1903BF"/>
                </a:solidFill>
              </a:rPr>
              <a:t>テオドシウス城壁</a:t>
            </a:r>
            <a:r>
              <a:rPr lang="ja-JP" altLang="en-US" dirty="0" smtClean="0"/>
              <a:t>をウルバン砲で打</a:t>
            </a:r>
            <a:endParaRPr lang="en-US" altLang="ja-JP" dirty="0" smtClean="0"/>
          </a:p>
          <a:p>
            <a:r>
              <a:rPr lang="ja-JP" altLang="en-US" dirty="0"/>
              <a:t>　</a:t>
            </a:r>
            <a:r>
              <a:rPr lang="ja-JP" altLang="en-US" dirty="0" err="1" smtClean="0"/>
              <a:t>ち</a:t>
            </a:r>
            <a:r>
              <a:rPr lang="ja-JP" altLang="en-US" dirty="0" smtClean="0"/>
              <a:t>抜いて勝利した。</a:t>
            </a:r>
            <a:endParaRPr lang="en-US" altLang="ja-JP" dirty="0" smtClean="0"/>
          </a:p>
          <a:p>
            <a:endParaRPr lang="ja-JP" altLang="en-US" dirty="0"/>
          </a:p>
          <a:p>
            <a:r>
              <a:rPr lang="ja-JP" altLang="en-US" dirty="0" smtClean="0"/>
              <a:t>・オスマン帝国の大砲は、陸上戦用で、機動性</a:t>
            </a:r>
            <a:r>
              <a:rPr lang="ja-JP" altLang="en-US" dirty="0"/>
              <a:t>より破壊力が重視</a:t>
            </a:r>
            <a:r>
              <a:rPr lang="ja-JP" altLang="en-US" dirty="0" smtClean="0"/>
              <a:t>された。</a:t>
            </a:r>
            <a:endParaRPr lang="en-US" altLang="ja-JP" dirty="0" smtClean="0"/>
          </a:p>
          <a:p>
            <a:r>
              <a:rPr lang="ja-JP" altLang="en-US" dirty="0" smtClean="0"/>
              <a:t>・ヨーロッパの大砲は、海戦用で、破壊力より軽量性が重視された。</a:t>
            </a:r>
            <a:endParaRPr lang="en-US" altLang="ja-JP" dirty="0"/>
          </a:p>
          <a:p>
            <a:r>
              <a:rPr lang="ja-JP" altLang="en-US" dirty="0" smtClean="0"/>
              <a:t>　発射</a:t>
            </a:r>
            <a:r>
              <a:rPr lang="ja-JP" altLang="en-US" dirty="0"/>
              <a:t>間隔が</a:t>
            </a:r>
            <a:r>
              <a:rPr lang="ja-JP" altLang="en-US" dirty="0" smtClean="0"/>
              <a:t>短いこと、木造船なので破壊力より、</a:t>
            </a:r>
            <a:r>
              <a:rPr lang="ja-JP" altLang="en-US" dirty="0"/>
              <a:t>射程が</a:t>
            </a:r>
            <a:r>
              <a:rPr lang="ja-JP" altLang="en-US" dirty="0" smtClean="0"/>
              <a:t>長い小砲弾を使った。</a:t>
            </a:r>
            <a:endParaRPr lang="en-US" altLang="ja-JP" dirty="0" smtClean="0"/>
          </a:p>
          <a:p>
            <a:endParaRPr lang="en-US" altLang="ja-JP" dirty="0" smtClean="0"/>
          </a:p>
          <a:p>
            <a:r>
              <a:rPr lang="ja-JP" altLang="en-US" dirty="0" smtClean="0"/>
              <a:t>・芸術</a:t>
            </a:r>
            <a:r>
              <a:rPr lang="ja-JP" altLang="en-US" dirty="0"/>
              <a:t>と女に目がない</a:t>
            </a:r>
            <a:r>
              <a:rPr lang="ja-JP" altLang="en-US" dirty="0" smtClean="0"/>
              <a:t>イングランド</a:t>
            </a:r>
            <a:r>
              <a:rPr lang="ja-JP" altLang="en-US" dirty="0"/>
              <a:t>国王</a:t>
            </a:r>
            <a:r>
              <a:rPr lang="ja-JP" altLang="en-US" dirty="0">
                <a:solidFill>
                  <a:srgbClr val="FF0000"/>
                </a:solidFill>
              </a:rPr>
              <a:t>ヘンリー</a:t>
            </a:r>
            <a:r>
              <a:rPr lang="en-US" altLang="ja-JP" dirty="0">
                <a:solidFill>
                  <a:srgbClr val="FF0000"/>
                </a:solidFill>
              </a:rPr>
              <a:t>8</a:t>
            </a:r>
            <a:r>
              <a:rPr lang="ja-JP" altLang="en-US" dirty="0">
                <a:solidFill>
                  <a:srgbClr val="FF0000"/>
                </a:solidFill>
              </a:rPr>
              <a:t>世</a:t>
            </a:r>
            <a:r>
              <a:rPr lang="ja-JP" altLang="en-US" dirty="0" smtClean="0"/>
              <a:t>は、</a:t>
            </a:r>
            <a:endParaRPr lang="en-US" altLang="ja-JP" dirty="0" smtClean="0"/>
          </a:p>
          <a:p>
            <a:r>
              <a:rPr lang="ja-JP" altLang="en-US" dirty="0" smtClean="0"/>
              <a:t>　自分</a:t>
            </a:r>
            <a:r>
              <a:rPr lang="ja-JP" altLang="en-US" dirty="0"/>
              <a:t>の離婚を認めないカトリック教会に腹を立てて</a:t>
            </a:r>
            <a:r>
              <a:rPr lang="ja-JP" altLang="en-US" dirty="0" smtClean="0"/>
              <a:t>、</a:t>
            </a:r>
            <a:endParaRPr lang="en-US" altLang="ja-JP" dirty="0" smtClean="0"/>
          </a:p>
          <a:p>
            <a:r>
              <a:rPr lang="ja-JP" altLang="en-US" dirty="0" smtClean="0"/>
              <a:t>　</a:t>
            </a:r>
            <a:r>
              <a:rPr lang="ja-JP" altLang="en-US" dirty="0" smtClean="0">
                <a:solidFill>
                  <a:srgbClr val="FF0000"/>
                </a:solidFill>
              </a:rPr>
              <a:t>イングランド</a:t>
            </a:r>
            <a:r>
              <a:rPr lang="ja-JP" altLang="en-US" dirty="0">
                <a:solidFill>
                  <a:srgbClr val="FF0000"/>
                </a:solidFill>
              </a:rPr>
              <a:t>教会を設立</a:t>
            </a:r>
            <a:r>
              <a:rPr lang="ja-JP" altLang="en-US" dirty="0" smtClean="0">
                <a:solidFill>
                  <a:srgbClr val="FF0000"/>
                </a:solidFill>
              </a:rPr>
              <a:t>し</a:t>
            </a:r>
            <a:r>
              <a:rPr lang="ja-JP" altLang="en-US" dirty="0" smtClean="0"/>
              <a:t>、</a:t>
            </a:r>
            <a:r>
              <a:rPr lang="ja-JP" altLang="en-US" dirty="0" smtClean="0">
                <a:solidFill>
                  <a:srgbClr val="FF0000"/>
                </a:solidFill>
              </a:rPr>
              <a:t>スペイン</a:t>
            </a:r>
            <a:r>
              <a:rPr lang="ja-JP" altLang="en-US" dirty="0">
                <a:solidFill>
                  <a:srgbClr val="FF0000"/>
                </a:solidFill>
              </a:rPr>
              <a:t>と対立</a:t>
            </a:r>
            <a:r>
              <a:rPr lang="ja-JP" altLang="en-US" dirty="0"/>
              <a:t>した。</a:t>
            </a:r>
          </a:p>
          <a:p>
            <a:endParaRPr lang="ja-JP" altLang="en-US" dirty="0"/>
          </a:p>
          <a:p>
            <a:r>
              <a:rPr lang="ja-JP" altLang="en-US" dirty="0" smtClean="0"/>
              <a:t>・エリザベス</a:t>
            </a:r>
            <a:r>
              <a:rPr lang="en-US" altLang="ja-JP" dirty="0"/>
              <a:t>1</a:t>
            </a:r>
            <a:r>
              <a:rPr lang="ja-JP" altLang="en-US" dirty="0" smtClean="0"/>
              <a:t>世はイングランドの海賊船長フランシス</a:t>
            </a:r>
            <a:endParaRPr lang="en-US" altLang="ja-JP" dirty="0" smtClean="0"/>
          </a:p>
          <a:p>
            <a:r>
              <a:rPr lang="ja-JP" altLang="en-US" dirty="0" smtClean="0"/>
              <a:t> 　ドレイク</a:t>
            </a:r>
            <a:r>
              <a:rPr lang="ja-JP" altLang="en-US" dirty="0"/>
              <a:t>が、スペイン船を襲撃するの</a:t>
            </a:r>
            <a:r>
              <a:rPr lang="ja-JP" altLang="en-US" dirty="0" smtClean="0"/>
              <a:t>を看過した。</a:t>
            </a:r>
            <a:endParaRPr lang="en-US" altLang="ja-JP" dirty="0" smtClean="0"/>
          </a:p>
          <a:p>
            <a:r>
              <a:rPr lang="ja-JP" altLang="en-US" dirty="0" smtClean="0"/>
              <a:t>　</a:t>
            </a:r>
            <a:r>
              <a:rPr lang="ja-JP" altLang="en-US" dirty="0" smtClean="0">
                <a:solidFill>
                  <a:srgbClr val="00B050"/>
                </a:solidFill>
              </a:rPr>
              <a:t>カリブ海では貿易</a:t>
            </a:r>
            <a:r>
              <a:rPr lang="ja-JP" altLang="en-US" dirty="0">
                <a:solidFill>
                  <a:srgbClr val="00B050"/>
                </a:solidFill>
              </a:rPr>
              <a:t>船と海賊船の区別が</a:t>
            </a:r>
            <a:r>
              <a:rPr lang="ja-JP" altLang="en-US" dirty="0" smtClean="0">
                <a:solidFill>
                  <a:srgbClr val="00B050"/>
                </a:solidFill>
              </a:rPr>
              <a:t>つかなかった</a:t>
            </a:r>
            <a:r>
              <a:rPr lang="ja-JP" altLang="en-US" dirty="0" smtClean="0"/>
              <a:t>。</a:t>
            </a:r>
            <a:endParaRPr lang="en-US" altLang="ja-JP" dirty="0" smtClean="0"/>
          </a:p>
          <a:p>
            <a:endParaRPr lang="en-US" altLang="ja-JP" dirty="0"/>
          </a:p>
          <a:p>
            <a:r>
              <a:rPr lang="ja-JP" altLang="en-US" dirty="0" smtClean="0"/>
              <a:t>・</a:t>
            </a:r>
            <a:r>
              <a:rPr lang="ja-JP" altLang="en-US" dirty="0" smtClean="0">
                <a:solidFill>
                  <a:srgbClr val="1903BF"/>
                </a:solidFill>
              </a:rPr>
              <a:t>フランス</a:t>
            </a:r>
            <a:r>
              <a:rPr lang="ja-JP" altLang="en-US" dirty="0" smtClean="0"/>
              <a:t>ではカトリック派に追われた改革派は海賊に</a:t>
            </a:r>
            <a:endParaRPr lang="en-US" altLang="ja-JP" dirty="0" smtClean="0"/>
          </a:p>
          <a:p>
            <a:r>
              <a:rPr lang="ja-JP" altLang="en-US" dirty="0" smtClean="0"/>
              <a:t>　落ちぶれた。新大陸の金銀を運ぶ</a:t>
            </a:r>
            <a:r>
              <a:rPr lang="ja-JP" altLang="en-US" dirty="0" smtClean="0">
                <a:solidFill>
                  <a:srgbClr val="1903BF"/>
                </a:solidFill>
              </a:rPr>
              <a:t>スペイン船を狙った</a:t>
            </a:r>
            <a:r>
              <a:rPr lang="ja-JP" altLang="en-US" dirty="0" smtClean="0"/>
              <a:t>。</a:t>
            </a:r>
            <a:endParaRPr lang="ja-JP" altLang="en-US" dirty="0"/>
          </a:p>
        </p:txBody>
      </p:sp>
      <p:cxnSp>
        <p:nvCxnSpPr>
          <p:cNvPr id="5" name="直線コネクタ 4"/>
          <p:cNvCxnSpPr/>
          <p:nvPr/>
        </p:nvCxnSpPr>
        <p:spPr>
          <a:xfrm>
            <a:off x="0" y="836712"/>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267744" y="188640"/>
            <a:ext cx="4320480" cy="584775"/>
          </a:xfrm>
          <a:prstGeom prst="rect">
            <a:avLst/>
          </a:prstGeom>
          <a:noFill/>
        </p:spPr>
        <p:txBody>
          <a:bodyPr wrap="square" rtlCol="0">
            <a:spAutoFit/>
          </a:bodyPr>
          <a:lstStyle/>
          <a:p>
            <a:r>
              <a:rPr lang="ja-JP" altLang="en-US" sz="3200" dirty="0" smtClean="0"/>
              <a:t>大砲は</a:t>
            </a:r>
            <a:r>
              <a:rPr kumimoji="1" lang="ja-JP" altLang="en-US" sz="3200" dirty="0" smtClean="0"/>
              <a:t>航海の必需品</a:t>
            </a:r>
            <a:endParaRPr kumimoji="1" lang="ja-JP" altLang="en-US" sz="3200" dirty="0"/>
          </a:p>
        </p:txBody>
      </p:sp>
      <p:grpSp>
        <p:nvGrpSpPr>
          <p:cNvPr id="8" name="グループ化 7"/>
          <p:cNvGrpSpPr/>
          <p:nvPr/>
        </p:nvGrpSpPr>
        <p:grpSpPr>
          <a:xfrm>
            <a:off x="6012160" y="4077072"/>
            <a:ext cx="3024336" cy="2304256"/>
            <a:chOff x="6012160" y="4077072"/>
            <a:chExt cx="2671564" cy="2003674"/>
          </a:xfrm>
        </p:grpSpPr>
        <p:pic>
          <p:nvPicPr>
            <p:cNvPr id="14338" name="Picture 2" descr="https://upload.wikimedia.org/wikipedia/commons/thumb/1/11/Great_Turkish_Bombard_at_Fort_Nelson.JPG/220px-Great_Turkish_Bombard_at_Fort_Nel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077072"/>
              <a:ext cx="2671564" cy="2003674"/>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6156176" y="5649949"/>
              <a:ext cx="1107996" cy="369332"/>
            </a:xfrm>
            <a:prstGeom prst="rect">
              <a:avLst/>
            </a:prstGeom>
          </p:spPr>
          <p:txBody>
            <a:bodyPr wrap="none">
              <a:spAutoFit/>
            </a:bodyPr>
            <a:lstStyle/>
            <a:p>
              <a:r>
                <a:rPr lang="ja-JP" altLang="en-US" dirty="0"/>
                <a:t>青銅大砲</a:t>
              </a:r>
            </a:p>
          </p:txBody>
        </p:sp>
      </p:grpSp>
    </p:spTree>
    <p:extLst>
      <p:ext uri="{BB962C8B-B14F-4D97-AF65-F5344CB8AC3E}">
        <p14:creationId xmlns:p14="http://schemas.microsoft.com/office/powerpoint/2010/main" val="10125983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0" y="805586"/>
            <a:ext cx="9144000" cy="5935782"/>
            <a:chOff x="0" y="764704"/>
            <a:chExt cx="9144000" cy="5935782"/>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312" y="2889384"/>
              <a:ext cx="274216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67544" y="3299200"/>
              <a:ext cx="5538760" cy="1754326"/>
            </a:xfrm>
            <a:prstGeom prst="rect">
              <a:avLst/>
            </a:prstGeom>
          </p:spPr>
          <p:txBody>
            <a:bodyPr wrap="square">
              <a:spAutoFit/>
            </a:bodyPr>
            <a:lstStyle/>
            <a:p>
              <a:r>
                <a:rPr lang="ja-JP" altLang="en-US" dirty="0"/>
                <a:t>・</a:t>
              </a:r>
              <a:r>
                <a:rPr lang="en-US" altLang="ja-JP" dirty="0"/>
                <a:t>1735</a:t>
              </a:r>
              <a:r>
                <a:rPr lang="ja-JP" altLang="en-US" dirty="0"/>
                <a:t>年ジョン・</a:t>
              </a:r>
              <a:r>
                <a:rPr lang="ja-JP" altLang="en-US" dirty="0" smtClean="0"/>
                <a:t>ハリソンが</a:t>
              </a:r>
              <a:r>
                <a:rPr lang="ja-JP" altLang="en-US" dirty="0" smtClean="0">
                  <a:solidFill>
                    <a:srgbClr val="FF0000"/>
                  </a:solidFill>
                </a:rPr>
                <a:t>ゼンマイ式クロノメータ</a:t>
              </a:r>
              <a:r>
                <a:rPr lang="ja-JP" altLang="en-US" dirty="0" smtClean="0"/>
                <a:t>を作製。　　</a:t>
              </a:r>
              <a:endParaRPr lang="en-US" altLang="ja-JP" dirty="0" smtClean="0"/>
            </a:p>
            <a:p>
              <a:r>
                <a:rPr lang="ja-JP" altLang="en-US" dirty="0"/>
                <a:t>　</a:t>
              </a:r>
              <a:r>
                <a:rPr lang="en-US" altLang="ja-JP" dirty="0" smtClean="0"/>
                <a:t>81</a:t>
              </a:r>
              <a:r>
                <a:rPr lang="ja-JP" altLang="en-US" dirty="0"/>
                <a:t>日間</a:t>
              </a:r>
              <a:r>
                <a:rPr lang="ja-JP" altLang="en-US" dirty="0" smtClean="0"/>
                <a:t>航行で</a:t>
              </a:r>
              <a:r>
                <a:rPr lang="en-US" altLang="ja-JP" dirty="0" smtClean="0"/>
                <a:t>8.1</a:t>
              </a:r>
              <a:r>
                <a:rPr lang="ja-JP" altLang="en-US" dirty="0" smtClean="0"/>
                <a:t>秒遅れる</a:t>
              </a:r>
              <a:r>
                <a:rPr lang="ja-JP" altLang="en-US" dirty="0" smtClean="0"/>
                <a:t>高精度を実証。</a:t>
              </a:r>
              <a:endParaRPr lang="en-US" altLang="ja-JP" dirty="0"/>
            </a:p>
            <a:p>
              <a:r>
                <a:rPr lang="ja-JP" altLang="en-US" dirty="0"/>
                <a:t>・</a:t>
              </a:r>
              <a:r>
                <a:rPr lang="en-US" altLang="ja-JP" dirty="0">
                  <a:solidFill>
                    <a:srgbClr val="0033CC"/>
                  </a:solidFill>
                </a:rPr>
                <a:t>1753</a:t>
              </a:r>
              <a:r>
                <a:rPr lang="ja-JP" altLang="en-US" dirty="0">
                  <a:solidFill>
                    <a:srgbClr val="0033CC"/>
                  </a:solidFill>
                </a:rPr>
                <a:t>年</a:t>
              </a:r>
              <a:r>
                <a:rPr lang="ja-JP" altLang="en-US" dirty="0"/>
                <a:t>にイギリス海軍軍医</a:t>
              </a:r>
              <a:r>
                <a:rPr lang="ja-JP" altLang="en-US" dirty="0" smtClean="0">
                  <a:solidFill>
                    <a:srgbClr val="0033CC"/>
                  </a:solidFill>
                </a:rPr>
                <a:t>ジェームズ・リンド</a:t>
              </a:r>
              <a:r>
                <a:rPr lang="ja-JP" altLang="en-US" dirty="0"/>
                <a:t>は</a:t>
              </a:r>
              <a:r>
                <a:rPr lang="ja-JP" altLang="en-US" dirty="0" smtClean="0"/>
                <a:t>、</a:t>
              </a:r>
              <a:endParaRPr lang="en-US" altLang="ja-JP" dirty="0" smtClean="0"/>
            </a:p>
            <a:p>
              <a:r>
                <a:rPr lang="ja-JP" altLang="en-US" dirty="0"/>
                <a:t>　</a:t>
              </a:r>
              <a:r>
                <a:rPr lang="ja-JP" altLang="en-US" dirty="0" smtClean="0">
                  <a:solidFill>
                    <a:srgbClr val="FFC000"/>
                  </a:solidFill>
                </a:rPr>
                <a:t>オレンジ</a:t>
              </a:r>
              <a:r>
                <a:rPr lang="ja-JP" altLang="en-US" dirty="0" smtClean="0"/>
                <a:t>の</a:t>
              </a:r>
              <a:r>
                <a:rPr lang="ja-JP" altLang="en-US" dirty="0"/>
                <a:t>摂取が</a:t>
              </a:r>
              <a:r>
                <a:rPr lang="ja-JP" altLang="en-US" dirty="0">
                  <a:solidFill>
                    <a:srgbClr val="0033CC"/>
                  </a:solidFill>
                </a:rPr>
                <a:t>壊血病</a:t>
              </a:r>
              <a:r>
                <a:rPr lang="ja-JP" altLang="en-US" dirty="0"/>
                <a:t>に有効であること</a:t>
              </a:r>
              <a:r>
                <a:rPr lang="ja-JP" altLang="en-US" dirty="0" smtClean="0"/>
                <a:t>を著す。</a:t>
              </a:r>
              <a:endParaRPr lang="en-US" altLang="ja-JP" dirty="0"/>
            </a:p>
            <a:p>
              <a:r>
                <a:rPr lang="ja-JP" altLang="en-US" dirty="0"/>
                <a:t>・</a:t>
              </a:r>
              <a:r>
                <a:rPr lang="en-US" altLang="ja-JP" dirty="0"/>
                <a:t>1757</a:t>
              </a:r>
              <a:r>
                <a:rPr lang="ja-JP" altLang="en-US" dirty="0"/>
                <a:t>年にニュートン、ハドリーらが</a:t>
              </a:r>
              <a:r>
                <a:rPr lang="ja-JP" altLang="en-US" dirty="0">
                  <a:solidFill>
                    <a:srgbClr val="FF0000"/>
                  </a:solidFill>
                </a:rPr>
                <a:t>六分儀</a:t>
              </a:r>
              <a:r>
                <a:rPr lang="ja-JP" altLang="en-US" dirty="0"/>
                <a:t>を発明</a:t>
              </a:r>
              <a:r>
                <a:rPr lang="ja-JP" altLang="en-US" dirty="0" smtClean="0"/>
                <a:t>。</a:t>
              </a:r>
              <a:endParaRPr lang="en-US" altLang="ja-JP" dirty="0" smtClean="0"/>
            </a:p>
            <a:p>
              <a:r>
                <a:rPr lang="ja-JP" altLang="en-US" dirty="0"/>
                <a:t>　</a:t>
              </a:r>
              <a:r>
                <a:rPr lang="ja-JP" altLang="en-US" dirty="0" smtClean="0"/>
                <a:t>経度計測が可能になった。精度</a:t>
              </a:r>
              <a:r>
                <a:rPr lang="en-US" altLang="ja-JP" dirty="0" smtClean="0"/>
                <a:t>2.8km</a:t>
              </a:r>
              <a:r>
                <a:rPr lang="ja-JP" altLang="en-US" dirty="0" err="1" smtClean="0"/>
                <a:t>。</a:t>
              </a:r>
              <a:endParaRPr lang="en-US" altLang="ja-JP" dirty="0"/>
            </a:p>
          </p:txBody>
        </p:sp>
        <p:sp>
          <p:nvSpPr>
            <p:cNvPr id="5" name="正方形/長方形 4"/>
            <p:cNvSpPr/>
            <p:nvPr/>
          </p:nvSpPr>
          <p:spPr>
            <a:xfrm>
              <a:off x="467544" y="793073"/>
              <a:ext cx="6549409" cy="2462213"/>
            </a:xfrm>
            <a:prstGeom prst="rect">
              <a:avLst/>
            </a:prstGeom>
          </p:spPr>
          <p:txBody>
            <a:bodyPr wrap="square">
              <a:spAutoFit/>
            </a:bodyPr>
            <a:lstStyle/>
            <a:p>
              <a:r>
                <a:rPr lang="ja-JP" altLang="en-US" dirty="0" smtClean="0"/>
                <a:t>・紀元前、中国</a:t>
              </a:r>
              <a:r>
                <a:rPr lang="ja-JP" altLang="en-US" dirty="0"/>
                <a:t>で</a:t>
              </a:r>
              <a:r>
                <a:rPr lang="ja-JP" altLang="en-US" dirty="0" smtClean="0"/>
                <a:t>は磁針を水</a:t>
              </a:r>
              <a:r>
                <a:rPr lang="ja-JP" altLang="en-US" dirty="0"/>
                <a:t>にうかべる指南魚がつくられた</a:t>
              </a:r>
              <a:r>
                <a:rPr lang="ja-JP" altLang="en-US" dirty="0" smtClean="0"/>
                <a:t>。</a:t>
              </a:r>
              <a:endParaRPr lang="en-US" altLang="ja-JP" dirty="0" smtClean="0"/>
            </a:p>
            <a:p>
              <a:r>
                <a:rPr lang="ja-JP" altLang="en-US" dirty="0" smtClean="0"/>
                <a:t>・</a:t>
              </a:r>
              <a:r>
                <a:rPr lang="en-US" altLang="ja-JP" dirty="0" smtClean="0"/>
                <a:t>1300</a:t>
              </a:r>
              <a:r>
                <a:rPr lang="ja-JP" altLang="en-US" dirty="0" smtClean="0"/>
                <a:t>年頃マルコポ－ロらが中国の方位磁針を持ち帰った。</a:t>
              </a:r>
              <a:endParaRPr lang="en-US" altLang="ja-JP" dirty="0" smtClean="0"/>
            </a:p>
            <a:p>
              <a:r>
                <a:rPr lang="ja-JP" altLang="en-US" dirty="0" smtClean="0"/>
                <a:t>・ヨーロッパ</a:t>
              </a:r>
              <a:r>
                <a:rPr lang="ja-JP" altLang="en-US" dirty="0"/>
                <a:t>で磁針をピボットに支えるように改良</a:t>
              </a:r>
              <a:r>
                <a:rPr lang="ja-JP" altLang="en-US" dirty="0" smtClean="0"/>
                <a:t>された。</a:t>
              </a:r>
              <a:endParaRPr lang="en-US" altLang="ja-JP" dirty="0" smtClean="0"/>
            </a:p>
            <a:p>
              <a:r>
                <a:rPr lang="ja-JP" altLang="en-US" dirty="0" smtClean="0"/>
                <a:t>・</a:t>
              </a:r>
              <a:r>
                <a:rPr lang="en-US" altLang="ja-JP" dirty="0" smtClean="0">
                  <a:solidFill>
                    <a:srgbClr val="FF0000"/>
                  </a:solidFill>
                </a:rPr>
                <a:t>1380</a:t>
              </a:r>
              <a:r>
                <a:rPr lang="ja-JP" altLang="en-US" dirty="0" smtClean="0">
                  <a:solidFill>
                    <a:srgbClr val="FF0000"/>
                  </a:solidFill>
                </a:rPr>
                <a:t>年</a:t>
              </a:r>
              <a:r>
                <a:rPr lang="ja-JP" altLang="en-US" dirty="0" smtClean="0"/>
                <a:t>に回転</a:t>
              </a:r>
              <a:r>
                <a:rPr lang="ja-JP" altLang="en-US" dirty="0"/>
                <a:t>する方位牌付き</a:t>
              </a:r>
              <a:r>
                <a:rPr lang="ja-JP" altLang="en-US" dirty="0" smtClean="0">
                  <a:solidFill>
                    <a:srgbClr val="FF0000"/>
                  </a:solidFill>
                </a:rPr>
                <a:t>コンパス（羅針盤）</a:t>
              </a:r>
              <a:r>
                <a:rPr lang="ja-JP" altLang="en-US" dirty="0"/>
                <a:t>が</a:t>
              </a:r>
              <a:r>
                <a:rPr lang="ja-JP" altLang="en-US" dirty="0" smtClean="0"/>
                <a:t>発明される。</a:t>
              </a:r>
              <a:endParaRPr lang="en-US" altLang="ja-JP" dirty="0" smtClean="0"/>
            </a:p>
            <a:p>
              <a:r>
                <a:rPr lang="ja-JP" altLang="en-US" dirty="0" smtClean="0"/>
                <a:t>・北半球の場合、針が水平になるように、</a:t>
              </a:r>
              <a:r>
                <a:rPr lang="en-US" altLang="ja-JP" dirty="0"/>
                <a:t>S</a:t>
              </a:r>
              <a:r>
                <a:rPr lang="ja-JP" altLang="en-US" dirty="0"/>
                <a:t>極側を</a:t>
              </a:r>
              <a:r>
                <a:rPr lang="ja-JP" altLang="en-US" dirty="0" smtClean="0"/>
                <a:t>重くしている。</a:t>
              </a:r>
              <a:endParaRPr lang="en-US" altLang="ja-JP" dirty="0" smtClean="0"/>
            </a:p>
            <a:p>
              <a:r>
                <a:rPr lang="ja-JP" altLang="en-US" sz="1000" dirty="0"/>
                <a:t>　</a:t>
              </a:r>
              <a:endParaRPr lang="en-US" altLang="ja-JP" sz="1000" dirty="0" smtClean="0"/>
            </a:p>
            <a:p>
              <a:r>
                <a:rPr lang="ja-JP" altLang="en-US" dirty="0" smtClean="0"/>
                <a:t>・</a:t>
              </a:r>
              <a:r>
                <a:rPr lang="en-US" altLang="ja-JP" dirty="0" smtClean="0"/>
                <a:t>1480</a:t>
              </a:r>
              <a:r>
                <a:rPr lang="ja-JP" altLang="en-US" dirty="0"/>
                <a:t>年にドイツの天文学者</a:t>
              </a:r>
              <a:r>
                <a:rPr lang="ja-JP" altLang="en-US" dirty="0">
                  <a:solidFill>
                    <a:srgbClr val="1903BF"/>
                  </a:solidFill>
                </a:rPr>
                <a:t>マルチン・</a:t>
              </a:r>
              <a:r>
                <a:rPr lang="ja-JP" altLang="en-US" dirty="0" smtClean="0">
                  <a:solidFill>
                    <a:srgbClr val="1903BF"/>
                  </a:solidFill>
                </a:rPr>
                <a:t>ベハイム</a:t>
              </a:r>
              <a:r>
                <a:rPr lang="ja-JP" altLang="en-US" dirty="0" smtClean="0"/>
                <a:t>が航海用の</a:t>
              </a:r>
              <a:endParaRPr lang="en-US" altLang="ja-JP" dirty="0" smtClean="0"/>
            </a:p>
            <a:p>
              <a:r>
                <a:rPr lang="ja-JP" altLang="en-US" dirty="0" smtClean="0">
                  <a:solidFill>
                    <a:srgbClr val="FF0000"/>
                  </a:solidFill>
                </a:rPr>
                <a:t>アストロラーベ（高度計）</a:t>
              </a:r>
              <a:r>
                <a:rPr lang="ja-JP" altLang="en-US" dirty="0" smtClean="0"/>
                <a:t>を発明した。指方</a:t>
              </a:r>
              <a:r>
                <a:rPr lang="ja-JP" altLang="en-US" dirty="0"/>
                <a:t>規を回転させて</a:t>
              </a:r>
              <a:r>
                <a:rPr lang="ja-JP" altLang="en-US" dirty="0" smtClean="0"/>
                <a:t>、</a:t>
              </a:r>
              <a:endParaRPr lang="en-US" altLang="ja-JP" dirty="0" smtClean="0"/>
            </a:p>
            <a:p>
              <a:r>
                <a:rPr lang="ja-JP" altLang="en-US" dirty="0" smtClean="0"/>
                <a:t>高度</a:t>
              </a:r>
              <a:r>
                <a:rPr lang="ja-JP" altLang="en-US" dirty="0"/>
                <a:t>を計測する</a:t>
              </a:r>
              <a:r>
                <a:rPr lang="ja-JP" altLang="en-US" dirty="0" smtClean="0"/>
                <a:t>。</a:t>
              </a:r>
              <a:r>
                <a:rPr lang="ja-JP" altLang="en-US" dirty="0"/>
                <a:t>海上の強風に耐える</a:t>
              </a:r>
              <a:r>
                <a:rPr lang="ja-JP" altLang="en-US" dirty="0" smtClean="0"/>
                <a:t>ための穴</a:t>
              </a:r>
              <a:r>
                <a:rPr lang="ja-JP" altLang="en-US" dirty="0"/>
                <a:t>がある</a:t>
              </a:r>
              <a:r>
                <a:rPr lang="ja-JP" altLang="en-US" dirty="0" smtClean="0"/>
                <a:t>。</a:t>
              </a:r>
              <a:endParaRPr lang="en-US" altLang="ja-JP" dirty="0" smtClean="0"/>
            </a:p>
          </p:txBody>
        </p:sp>
        <p:pic>
          <p:nvPicPr>
            <p:cNvPr id="532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824706"/>
              <a:ext cx="1656184" cy="2208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624348" y="5119596"/>
              <a:ext cx="4418356" cy="1292662"/>
            </a:xfrm>
            <a:prstGeom prst="rect">
              <a:avLst/>
            </a:prstGeom>
          </p:spPr>
          <p:txBody>
            <a:bodyPr wrap="square">
              <a:spAutoFit/>
            </a:bodyPr>
            <a:lstStyle/>
            <a:p>
              <a:r>
                <a:rPr lang="ja-JP" altLang="en-US" sz="2400" dirty="0">
                  <a:solidFill>
                    <a:srgbClr val="00B050"/>
                  </a:solidFill>
                </a:rPr>
                <a:t>天測</a:t>
              </a:r>
              <a:r>
                <a:rPr lang="ja-JP" altLang="en-US" sz="2400" dirty="0" smtClean="0">
                  <a:solidFill>
                    <a:srgbClr val="00B050"/>
                  </a:solidFill>
                </a:rPr>
                <a:t>航法</a:t>
              </a:r>
              <a:endParaRPr lang="en-US" altLang="ja-JP" sz="2400" dirty="0" smtClean="0">
                <a:solidFill>
                  <a:srgbClr val="00B050"/>
                </a:solidFill>
              </a:endParaRPr>
            </a:p>
            <a:p>
              <a:r>
                <a:rPr lang="ja-JP" altLang="en-US" dirty="0" smtClean="0"/>
                <a:t>外洋</a:t>
              </a:r>
              <a:r>
                <a:rPr lang="ja-JP" altLang="en-US" dirty="0"/>
                <a:t>で天体を観測することで</a:t>
              </a:r>
              <a:r>
                <a:rPr lang="ja-JP" altLang="en-US" dirty="0" smtClean="0"/>
                <a:t>船舶の</a:t>
              </a:r>
              <a:r>
                <a:rPr lang="ja-JP" altLang="en-US" dirty="0"/>
                <a:t>位置を特定する</a:t>
              </a:r>
              <a:r>
                <a:rPr lang="ja-JP" altLang="en-US" dirty="0" smtClean="0"/>
                <a:t>航海術。ある時刻の月と太陽の高度から現在位置を求める。</a:t>
              </a:r>
              <a:endParaRPr lang="en-US" altLang="ja-JP" dirty="0" smtClean="0"/>
            </a:p>
          </p:txBody>
        </p:sp>
        <p:grpSp>
          <p:nvGrpSpPr>
            <p:cNvPr id="12" name="グループ化 11"/>
            <p:cNvGrpSpPr/>
            <p:nvPr/>
          </p:nvGrpSpPr>
          <p:grpSpPr>
            <a:xfrm>
              <a:off x="5075904" y="4831368"/>
              <a:ext cx="3234698" cy="1869118"/>
              <a:chOff x="5225734" y="4915888"/>
              <a:chExt cx="3234698" cy="1869118"/>
            </a:xfrm>
          </p:grpSpPr>
          <p:pic>
            <p:nvPicPr>
              <p:cNvPr id="53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924208"/>
                <a:ext cx="2481064" cy="186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7308304" y="5993106"/>
                <a:ext cx="1152128" cy="584775"/>
              </a:xfrm>
              <a:prstGeom prst="rect">
                <a:avLst/>
              </a:prstGeom>
              <a:noFill/>
            </p:spPr>
            <p:txBody>
              <a:bodyPr wrap="square" rtlCol="0">
                <a:spAutoFit/>
              </a:bodyPr>
              <a:lstStyle/>
              <a:p>
                <a:r>
                  <a:rPr lang="ja-JP" altLang="en-US" sz="1600" dirty="0" smtClean="0">
                    <a:solidFill>
                      <a:srgbClr val="FF0000"/>
                    </a:solidFill>
                  </a:rPr>
                  <a:t>太陽</a:t>
                </a:r>
                <a:r>
                  <a:rPr lang="en-US" altLang="ja-JP" sz="1600" dirty="0" smtClean="0">
                    <a:solidFill>
                      <a:srgbClr val="FF0000"/>
                    </a:solidFill>
                  </a:rPr>
                  <a:t>40°</a:t>
                </a:r>
              </a:p>
              <a:p>
                <a:r>
                  <a:rPr kumimoji="1" lang="ja-JP" altLang="en-US" sz="1600" dirty="0" smtClean="0">
                    <a:solidFill>
                      <a:srgbClr val="FF0000"/>
                    </a:solidFill>
                  </a:rPr>
                  <a:t>位置の線</a:t>
                </a:r>
                <a:endParaRPr kumimoji="1" lang="ja-JP" altLang="en-US" sz="1600" dirty="0">
                  <a:solidFill>
                    <a:srgbClr val="FF0000"/>
                  </a:solidFill>
                </a:endParaRPr>
              </a:p>
            </p:txBody>
          </p:sp>
          <p:sp>
            <p:nvSpPr>
              <p:cNvPr id="13" name="テキスト ボックス 12"/>
              <p:cNvSpPr txBox="1"/>
              <p:nvPr/>
            </p:nvSpPr>
            <p:spPr>
              <a:xfrm>
                <a:off x="5225734" y="5039310"/>
                <a:ext cx="1152128" cy="584775"/>
              </a:xfrm>
              <a:prstGeom prst="rect">
                <a:avLst/>
              </a:prstGeom>
              <a:noFill/>
            </p:spPr>
            <p:txBody>
              <a:bodyPr wrap="square" rtlCol="0">
                <a:spAutoFit/>
              </a:bodyPr>
              <a:lstStyle/>
              <a:p>
                <a:r>
                  <a:rPr lang="ja-JP" altLang="en-US" sz="1600" dirty="0" smtClean="0">
                    <a:solidFill>
                      <a:srgbClr val="0033CC"/>
                    </a:solidFill>
                  </a:rPr>
                  <a:t>月</a:t>
                </a:r>
                <a:r>
                  <a:rPr lang="en-US" altLang="ja-JP" sz="1600" dirty="0" smtClean="0">
                    <a:solidFill>
                      <a:srgbClr val="0033CC"/>
                    </a:solidFill>
                  </a:rPr>
                  <a:t>56°</a:t>
                </a:r>
              </a:p>
              <a:p>
                <a:r>
                  <a:rPr kumimoji="1" lang="ja-JP" altLang="en-US" sz="1600" dirty="0" smtClean="0">
                    <a:solidFill>
                      <a:srgbClr val="0033CC"/>
                    </a:solidFill>
                  </a:rPr>
                  <a:t>位置の線</a:t>
                </a:r>
                <a:endParaRPr kumimoji="1" lang="ja-JP" altLang="en-US" sz="1600" dirty="0">
                  <a:solidFill>
                    <a:srgbClr val="0033CC"/>
                  </a:solidFill>
                </a:endParaRPr>
              </a:p>
            </p:txBody>
          </p:sp>
          <p:sp>
            <p:nvSpPr>
              <p:cNvPr id="10" name="円/楕円 9"/>
              <p:cNvSpPr/>
              <p:nvPr/>
            </p:nvSpPr>
            <p:spPr>
              <a:xfrm>
                <a:off x="6588224" y="5301216"/>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408204" y="4915888"/>
                <a:ext cx="1512168" cy="338554"/>
              </a:xfrm>
              <a:prstGeom prst="rect">
                <a:avLst/>
              </a:prstGeom>
              <a:noFill/>
            </p:spPr>
            <p:txBody>
              <a:bodyPr wrap="square" rtlCol="0">
                <a:spAutoFit/>
              </a:bodyPr>
              <a:lstStyle/>
              <a:p>
                <a:r>
                  <a:rPr kumimoji="1" lang="ja-JP" altLang="en-US" sz="1600" dirty="0" smtClean="0"/>
                  <a:t>交点が現在地</a:t>
                </a:r>
                <a:endParaRPr kumimoji="1" lang="ja-JP" altLang="en-US" sz="1600" dirty="0"/>
              </a:p>
            </p:txBody>
          </p:sp>
        </p:grpSp>
        <p:cxnSp>
          <p:nvCxnSpPr>
            <p:cNvPr id="17" name="直線コネクタ 16"/>
            <p:cNvCxnSpPr/>
            <p:nvPr/>
          </p:nvCxnSpPr>
          <p:spPr>
            <a:xfrm>
              <a:off x="0" y="764704"/>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grpSp>
      <p:sp>
        <p:nvSpPr>
          <p:cNvPr id="14" name="テキスト ボックス 13"/>
          <p:cNvSpPr txBox="1"/>
          <p:nvPr/>
        </p:nvSpPr>
        <p:spPr>
          <a:xfrm>
            <a:off x="1469842" y="116631"/>
            <a:ext cx="5688632" cy="584775"/>
          </a:xfrm>
          <a:prstGeom prst="rect">
            <a:avLst/>
          </a:prstGeom>
          <a:noFill/>
        </p:spPr>
        <p:txBody>
          <a:bodyPr wrap="square" rtlCol="0">
            <a:spAutoFit/>
          </a:bodyPr>
          <a:lstStyle/>
          <a:p>
            <a:r>
              <a:rPr kumimoji="1" lang="ja-JP" altLang="en-US" sz="3200" dirty="0" smtClean="0"/>
              <a:t>遠洋</a:t>
            </a:r>
            <a:r>
              <a:rPr kumimoji="1" lang="ja-JP" altLang="en-US" sz="3200" dirty="0" smtClean="0"/>
              <a:t>航海を可能にした発明発見</a:t>
            </a:r>
            <a:endParaRPr kumimoji="1" lang="ja-JP" altLang="en-US" sz="3200" dirty="0"/>
          </a:p>
        </p:txBody>
      </p:sp>
    </p:spTree>
    <p:extLst>
      <p:ext uri="{BB962C8B-B14F-4D97-AF65-F5344CB8AC3E}">
        <p14:creationId xmlns:p14="http://schemas.microsoft.com/office/powerpoint/2010/main" val="19935060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テキスト ボックス 53"/>
          <p:cNvSpPr txBox="1"/>
          <p:nvPr/>
        </p:nvSpPr>
        <p:spPr>
          <a:xfrm>
            <a:off x="880099" y="216487"/>
            <a:ext cx="7595243" cy="523220"/>
          </a:xfrm>
          <a:prstGeom prst="rect">
            <a:avLst/>
          </a:prstGeom>
          <a:noFill/>
        </p:spPr>
        <p:txBody>
          <a:bodyPr wrap="square" rtlCol="0">
            <a:spAutoFit/>
          </a:bodyPr>
          <a:lstStyle/>
          <a:p>
            <a:r>
              <a:rPr lang="ja-JP" altLang="en-US" sz="2800" dirty="0" smtClean="0"/>
              <a:t>帆船は</a:t>
            </a:r>
            <a:r>
              <a:rPr kumimoji="1" lang="ja-JP" altLang="en-US" sz="2800" dirty="0" smtClean="0"/>
              <a:t>貿易風と偏西風を利用</a:t>
            </a:r>
            <a:r>
              <a:rPr kumimoji="1" lang="ja-JP" altLang="en-US" sz="2800" dirty="0" smtClean="0"/>
              <a:t>して大西洋</a:t>
            </a:r>
            <a:r>
              <a:rPr kumimoji="1" lang="ja-JP" altLang="en-US" sz="2800" dirty="0" smtClean="0"/>
              <a:t>を</a:t>
            </a:r>
            <a:r>
              <a:rPr kumimoji="1" lang="ja-JP" altLang="en-US" sz="2800" dirty="0" smtClean="0"/>
              <a:t>横断</a:t>
            </a:r>
            <a:endParaRPr kumimoji="1" lang="ja-JP" altLang="en-US" sz="2800" dirty="0"/>
          </a:p>
        </p:txBody>
      </p:sp>
      <p:cxnSp>
        <p:nvCxnSpPr>
          <p:cNvPr id="119" name="直線コネクタ 118"/>
          <p:cNvCxnSpPr/>
          <p:nvPr/>
        </p:nvCxnSpPr>
        <p:spPr>
          <a:xfrm>
            <a:off x="-2036" y="908720"/>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grpSp>
        <p:nvGrpSpPr>
          <p:cNvPr id="79" name="グループ化 78"/>
          <p:cNvGrpSpPr/>
          <p:nvPr/>
        </p:nvGrpSpPr>
        <p:grpSpPr>
          <a:xfrm>
            <a:off x="170085" y="1096464"/>
            <a:ext cx="8867820" cy="5678421"/>
            <a:chOff x="170085" y="1096464"/>
            <a:chExt cx="8867820" cy="5678421"/>
          </a:xfrm>
        </p:grpSpPr>
        <p:grpSp>
          <p:nvGrpSpPr>
            <p:cNvPr id="51" name="グループ化 50"/>
            <p:cNvGrpSpPr/>
            <p:nvPr/>
          </p:nvGrpSpPr>
          <p:grpSpPr>
            <a:xfrm>
              <a:off x="170085" y="1096464"/>
              <a:ext cx="8540775" cy="4464496"/>
              <a:chOff x="170085" y="1096464"/>
              <a:chExt cx="8540775" cy="4464496"/>
            </a:xfrm>
          </p:grpSpPr>
          <p:grpSp>
            <p:nvGrpSpPr>
              <p:cNvPr id="46" name="グループ化 45"/>
              <p:cNvGrpSpPr/>
              <p:nvPr/>
            </p:nvGrpSpPr>
            <p:grpSpPr>
              <a:xfrm>
                <a:off x="170085" y="1096464"/>
                <a:ext cx="8540775" cy="4464496"/>
                <a:chOff x="170085" y="1096464"/>
                <a:chExt cx="8540775" cy="4464496"/>
              </a:xfrm>
            </p:grpSpPr>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85" y="1096464"/>
                  <a:ext cx="8540775"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矢印コネクタ 4"/>
                <p:cNvCxnSpPr/>
                <p:nvPr/>
              </p:nvCxnSpPr>
              <p:spPr>
                <a:xfrm flipH="1">
                  <a:off x="3952209" y="2505632"/>
                  <a:ext cx="360040" cy="478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flipH="1" flipV="1">
                  <a:off x="5661719" y="3260110"/>
                  <a:ext cx="525971"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H="1">
                  <a:off x="3604884" y="2505632"/>
                  <a:ext cx="416098" cy="469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a:off x="3227673" y="2505632"/>
                  <a:ext cx="396181" cy="4757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flipV="1">
                  <a:off x="3709957" y="3249350"/>
                  <a:ext cx="525971"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flipV="1">
                  <a:off x="3287280" y="3289718"/>
                  <a:ext cx="525971"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3258468" y="1916832"/>
                  <a:ext cx="526436" cy="5888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 name="直線矢印コネクタ 15"/>
                <p:cNvCxnSpPr/>
                <p:nvPr/>
              </p:nvCxnSpPr>
              <p:spPr>
                <a:xfrm flipV="1">
                  <a:off x="3605793" y="1913641"/>
                  <a:ext cx="532574" cy="59199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7" name="直線矢印コネクタ 16"/>
                <p:cNvCxnSpPr/>
                <p:nvPr/>
              </p:nvCxnSpPr>
              <p:spPr>
                <a:xfrm flipV="1">
                  <a:off x="3953118" y="1916832"/>
                  <a:ext cx="487354" cy="5888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8" name="直線矢印コネクタ 17"/>
                <p:cNvCxnSpPr/>
                <p:nvPr/>
              </p:nvCxnSpPr>
              <p:spPr>
                <a:xfrm flipV="1">
                  <a:off x="4300443" y="1916832"/>
                  <a:ext cx="487581" cy="5888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9" name="直線矢印コネクタ 18"/>
                <p:cNvCxnSpPr/>
                <p:nvPr/>
              </p:nvCxnSpPr>
              <p:spPr>
                <a:xfrm flipH="1">
                  <a:off x="2898428" y="2505632"/>
                  <a:ext cx="360040" cy="4825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4312249" y="2593390"/>
                  <a:ext cx="1427672" cy="369332"/>
                </a:xfrm>
                <a:prstGeom prst="rect">
                  <a:avLst/>
                </a:prstGeom>
                <a:noFill/>
              </p:spPr>
              <p:txBody>
                <a:bodyPr wrap="square" rtlCol="0">
                  <a:spAutoFit/>
                </a:bodyPr>
                <a:lstStyle/>
                <a:p>
                  <a:r>
                    <a:rPr kumimoji="1" lang="ja-JP" altLang="en-US" dirty="0" smtClean="0">
                      <a:solidFill>
                        <a:srgbClr val="2F0DF9"/>
                      </a:solidFill>
                    </a:rPr>
                    <a:t>北東貿易風</a:t>
                  </a:r>
                  <a:endParaRPr kumimoji="1" lang="ja-JP" altLang="en-US" dirty="0">
                    <a:solidFill>
                      <a:srgbClr val="2F0DF9"/>
                    </a:solidFill>
                  </a:endParaRPr>
                </a:p>
              </p:txBody>
            </p:sp>
            <p:sp>
              <p:nvSpPr>
                <p:cNvPr id="26" name="テキスト ボックス 25"/>
                <p:cNvSpPr txBox="1"/>
                <p:nvPr/>
              </p:nvSpPr>
              <p:spPr>
                <a:xfrm>
                  <a:off x="4374484" y="3359833"/>
                  <a:ext cx="1427672" cy="369332"/>
                </a:xfrm>
                <a:prstGeom prst="rect">
                  <a:avLst/>
                </a:prstGeom>
                <a:noFill/>
              </p:spPr>
              <p:txBody>
                <a:bodyPr wrap="square" rtlCol="0">
                  <a:spAutoFit/>
                </a:bodyPr>
                <a:lstStyle/>
                <a:p>
                  <a:r>
                    <a:rPr lang="ja-JP" altLang="en-US" dirty="0" smtClean="0">
                      <a:solidFill>
                        <a:srgbClr val="2F0DF9"/>
                      </a:solidFill>
                    </a:rPr>
                    <a:t>南</a:t>
                  </a:r>
                  <a:r>
                    <a:rPr kumimoji="1" lang="ja-JP" altLang="en-US" dirty="0" smtClean="0">
                      <a:solidFill>
                        <a:srgbClr val="2F0DF9"/>
                      </a:solidFill>
                    </a:rPr>
                    <a:t>東貿易風</a:t>
                  </a:r>
                  <a:endParaRPr kumimoji="1" lang="ja-JP" altLang="en-US" dirty="0">
                    <a:solidFill>
                      <a:srgbClr val="2F0DF9"/>
                    </a:solidFill>
                  </a:endParaRPr>
                </a:p>
              </p:txBody>
            </p:sp>
            <p:sp>
              <p:nvSpPr>
                <p:cNvPr id="30" name="右矢印 29"/>
                <p:cNvSpPr/>
                <p:nvPr/>
              </p:nvSpPr>
              <p:spPr>
                <a:xfrm flipH="1">
                  <a:off x="2940426" y="2934309"/>
                  <a:ext cx="1133326" cy="36004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cxnSp>
              <p:nvCxnSpPr>
                <p:cNvPr id="15365" name="直線矢印コネクタ 15364"/>
                <p:cNvCxnSpPr/>
                <p:nvPr/>
              </p:nvCxnSpPr>
              <p:spPr>
                <a:xfrm flipH="1">
                  <a:off x="4312250" y="2330914"/>
                  <a:ext cx="231983" cy="1747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直線矢印コネクタ 37"/>
                <p:cNvCxnSpPr/>
                <p:nvPr/>
              </p:nvCxnSpPr>
              <p:spPr>
                <a:xfrm flipH="1">
                  <a:off x="4199628" y="2538452"/>
                  <a:ext cx="100815" cy="44971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1" name="直線矢印コネクタ 40"/>
                <p:cNvCxnSpPr/>
                <p:nvPr/>
              </p:nvCxnSpPr>
              <p:spPr>
                <a:xfrm>
                  <a:off x="4196795" y="2934309"/>
                  <a:ext cx="347438" cy="13403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371" name="直線矢印コネクタ 15370"/>
                <p:cNvCxnSpPr/>
                <p:nvPr/>
              </p:nvCxnSpPr>
              <p:spPr>
                <a:xfrm flipH="1" flipV="1">
                  <a:off x="2898428" y="2615102"/>
                  <a:ext cx="1542046" cy="4532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376" name="直線矢印コネクタ 15375"/>
                <p:cNvCxnSpPr/>
                <p:nvPr/>
              </p:nvCxnSpPr>
              <p:spPr>
                <a:xfrm flipV="1">
                  <a:off x="2940426" y="2060848"/>
                  <a:ext cx="1500046" cy="4447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381" name="直線矢印コネクタ 15380"/>
                <p:cNvCxnSpPr/>
                <p:nvPr/>
              </p:nvCxnSpPr>
              <p:spPr>
                <a:xfrm>
                  <a:off x="4644008" y="3748018"/>
                  <a:ext cx="382077" cy="40106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6" name="直線矢印コネクタ 55"/>
                <p:cNvCxnSpPr/>
                <p:nvPr/>
              </p:nvCxnSpPr>
              <p:spPr>
                <a:xfrm>
                  <a:off x="4235928" y="3789040"/>
                  <a:ext cx="382077" cy="40106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7" name="直線矢印コネクタ 56"/>
                <p:cNvCxnSpPr/>
                <p:nvPr/>
              </p:nvCxnSpPr>
              <p:spPr>
                <a:xfrm>
                  <a:off x="3899962" y="3846887"/>
                  <a:ext cx="382077" cy="40106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8" name="直線矢印コネクタ 57"/>
                <p:cNvCxnSpPr/>
                <p:nvPr/>
              </p:nvCxnSpPr>
              <p:spPr>
                <a:xfrm flipH="1" flipV="1">
                  <a:off x="4088372" y="3216867"/>
                  <a:ext cx="525971"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flipH="1" flipV="1">
                  <a:off x="6105118" y="3277630"/>
                  <a:ext cx="525971"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flipH="1" flipV="1">
                  <a:off x="6523612" y="3267639"/>
                  <a:ext cx="525971"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flipH="1">
                  <a:off x="5813921" y="2543526"/>
                  <a:ext cx="416098" cy="469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H="1">
                  <a:off x="6090858" y="2599286"/>
                  <a:ext cx="416098" cy="469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H="1">
                  <a:off x="6518352" y="2532266"/>
                  <a:ext cx="416098" cy="469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5319232" y="3846887"/>
                  <a:ext cx="382077" cy="40106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5" name="直線矢印コネクタ 64"/>
                <p:cNvCxnSpPr/>
                <p:nvPr/>
              </p:nvCxnSpPr>
              <p:spPr>
                <a:xfrm>
                  <a:off x="5701194" y="3809180"/>
                  <a:ext cx="382077" cy="40106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6" name="直線矢印コネクタ 65"/>
                <p:cNvCxnSpPr/>
                <p:nvPr/>
              </p:nvCxnSpPr>
              <p:spPr>
                <a:xfrm>
                  <a:off x="6200433" y="3812499"/>
                  <a:ext cx="382077" cy="40106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7" name="直線矢印コネクタ 66"/>
                <p:cNvCxnSpPr/>
                <p:nvPr/>
              </p:nvCxnSpPr>
              <p:spPr>
                <a:xfrm flipH="1" flipV="1">
                  <a:off x="4760671" y="3249350"/>
                  <a:ext cx="525972" cy="5296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flipH="1" flipV="1">
                  <a:off x="5213950" y="3260110"/>
                  <a:ext cx="525971"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82" name="円/楕円 15381"/>
                <p:cNvSpPr/>
                <p:nvPr/>
              </p:nvSpPr>
              <p:spPr>
                <a:xfrm>
                  <a:off x="3078448" y="2209636"/>
                  <a:ext cx="1203591" cy="661587"/>
                </a:xfrm>
                <a:prstGeom prst="ellipse">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cxnSp>
              <p:nvCxnSpPr>
                <p:cNvPr id="15384" name="直線矢印コネクタ 15383"/>
                <p:cNvCxnSpPr>
                  <a:stCxn id="15382" idx="5"/>
                </p:cNvCxnSpPr>
                <p:nvPr/>
              </p:nvCxnSpPr>
              <p:spPr>
                <a:xfrm flipH="1">
                  <a:off x="3812933" y="2774336"/>
                  <a:ext cx="292844" cy="110938"/>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a:stCxn id="15382" idx="1"/>
                </p:cNvCxnSpPr>
                <p:nvPr/>
              </p:nvCxnSpPr>
              <p:spPr>
                <a:xfrm flipV="1">
                  <a:off x="3254710" y="2211232"/>
                  <a:ext cx="266976" cy="95291"/>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389" name="テキスト ボックス 15388"/>
                <p:cNvSpPr txBox="1"/>
                <p:nvPr/>
              </p:nvSpPr>
              <p:spPr>
                <a:xfrm>
                  <a:off x="1684034" y="2121857"/>
                  <a:ext cx="1704164" cy="369332"/>
                </a:xfrm>
                <a:prstGeom prst="rect">
                  <a:avLst/>
                </a:prstGeom>
                <a:noFill/>
              </p:spPr>
              <p:txBody>
                <a:bodyPr wrap="square" rtlCol="0">
                  <a:spAutoFit/>
                </a:bodyPr>
                <a:lstStyle/>
                <a:p>
                  <a:r>
                    <a:rPr kumimoji="1" lang="ja-JP" altLang="en-US" dirty="0" smtClean="0">
                      <a:solidFill>
                        <a:srgbClr val="00B050"/>
                      </a:solidFill>
                    </a:rPr>
                    <a:t>北大西洋海流</a:t>
                  </a:r>
                  <a:endParaRPr kumimoji="1" lang="ja-JP" altLang="en-US" dirty="0">
                    <a:solidFill>
                      <a:srgbClr val="00B050"/>
                    </a:solidFill>
                  </a:endParaRPr>
                </a:p>
              </p:txBody>
            </p:sp>
            <p:sp>
              <p:nvSpPr>
                <p:cNvPr id="36" name="テキスト ボックス 35"/>
                <p:cNvSpPr txBox="1"/>
                <p:nvPr/>
              </p:nvSpPr>
              <p:spPr>
                <a:xfrm>
                  <a:off x="3043493" y="2920386"/>
                  <a:ext cx="1017711" cy="369332"/>
                </a:xfrm>
                <a:prstGeom prst="rect">
                  <a:avLst/>
                </a:prstGeom>
                <a:noFill/>
              </p:spPr>
              <p:txBody>
                <a:bodyPr wrap="square" rtlCol="0">
                  <a:spAutoFit/>
                </a:bodyPr>
                <a:lstStyle/>
                <a:p>
                  <a:r>
                    <a:rPr lang="ja-JP" altLang="en-US" dirty="0">
                      <a:solidFill>
                        <a:srgbClr val="00B0F0"/>
                      </a:solidFill>
                    </a:rPr>
                    <a:t>貿易風</a:t>
                  </a:r>
                  <a:endParaRPr kumimoji="1" lang="ja-JP" altLang="en-US" dirty="0">
                    <a:solidFill>
                      <a:srgbClr val="00B0F0"/>
                    </a:solidFill>
                  </a:endParaRPr>
                </a:p>
              </p:txBody>
            </p:sp>
            <p:cxnSp>
              <p:nvCxnSpPr>
                <p:cNvPr id="39" name="直線コネクタ 38"/>
                <p:cNvCxnSpPr/>
                <p:nvPr/>
              </p:nvCxnSpPr>
              <p:spPr>
                <a:xfrm>
                  <a:off x="755576" y="2505632"/>
                  <a:ext cx="7704856" cy="0"/>
                </a:xfrm>
                <a:prstGeom prst="line">
                  <a:avLst/>
                </a:prstGeom>
                <a:ln>
                  <a:solidFill>
                    <a:srgbClr val="F616B1"/>
                  </a:solidFill>
                  <a:prstDash val="sysDot"/>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33" name="テキスト ボックス 32"/>
                <p:cNvSpPr txBox="1"/>
                <p:nvPr/>
              </p:nvSpPr>
              <p:spPr>
                <a:xfrm>
                  <a:off x="5884404" y="2330914"/>
                  <a:ext cx="2385529" cy="369332"/>
                </a:xfrm>
                <a:prstGeom prst="rect">
                  <a:avLst/>
                </a:prstGeom>
                <a:noFill/>
              </p:spPr>
              <p:txBody>
                <a:bodyPr wrap="square" rtlCol="0">
                  <a:spAutoFit/>
                </a:bodyPr>
                <a:lstStyle/>
                <a:p>
                  <a:r>
                    <a:rPr kumimoji="1" lang="ja-JP" altLang="en-US" dirty="0" smtClean="0"/>
                    <a:t>北緯</a:t>
                  </a:r>
                  <a:r>
                    <a:rPr kumimoji="1" lang="en-US" altLang="ja-JP" dirty="0" smtClean="0"/>
                    <a:t>30</a:t>
                  </a:r>
                  <a:r>
                    <a:rPr kumimoji="1" lang="ja-JP" altLang="en-US" dirty="0" smtClean="0"/>
                    <a:t>度は無風地帯</a:t>
                  </a:r>
                  <a:endParaRPr kumimoji="1" lang="ja-JP" altLang="en-US" dirty="0"/>
                </a:p>
              </p:txBody>
            </p:sp>
            <p:cxnSp>
              <p:nvCxnSpPr>
                <p:cNvPr id="88" name="直線コネクタ 87"/>
                <p:cNvCxnSpPr/>
                <p:nvPr/>
              </p:nvCxnSpPr>
              <p:spPr>
                <a:xfrm>
                  <a:off x="754492" y="3771695"/>
                  <a:ext cx="7704856" cy="0"/>
                </a:xfrm>
                <a:prstGeom prst="line">
                  <a:avLst/>
                </a:prstGeom>
                <a:ln>
                  <a:solidFill>
                    <a:srgbClr val="F616B1"/>
                  </a:solidFill>
                  <a:prstDash val="sysDot"/>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82" name="テキスト ボックス 81"/>
                <p:cNvSpPr txBox="1"/>
                <p:nvPr/>
              </p:nvSpPr>
              <p:spPr>
                <a:xfrm>
                  <a:off x="5957298" y="3614992"/>
                  <a:ext cx="2385529" cy="369332"/>
                </a:xfrm>
                <a:prstGeom prst="rect">
                  <a:avLst/>
                </a:prstGeom>
                <a:noFill/>
              </p:spPr>
              <p:txBody>
                <a:bodyPr wrap="square" rtlCol="0">
                  <a:spAutoFit/>
                </a:bodyPr>
                <a:lstStyle/>
                <a:p>
                  <a:r>
                    <a:rPr lang="ja-JP" altLang="en-US" dirty="0"/>
                    <a:t>南</a:t>
                  </a:r>
                  <a:r>
                    <a:rPr kumimoji="1" lang="ja-JP" altLang="en-US" dirty="0" smtClean="0"/>
                    <a:t>緯</a:t>
                  </a:r>
                  <a:r>
                    <a:rPr kumimoji="1" lang="en-US" altLang="ja-JP" dirty="0" smtClean="0"/>
                    <a:t>30</a:t>
                  </a:r>
                  <a:r>
                    <a:rPr kumimoji="1" lang="ja-JP" altLang="en-US" dirty="0" smtClean="0"/>
                    <a:t>度は無風地帯</a:t>
                  </a:r>
                  <a:endParaRPr kumimoji="1" lang="ja-JP" altLang="en-US" dirty="0"/>
                </a:p>
              </p:txBody>
            </p:sp>
            <p:sp>
              <p:nvSpPr>
                <p:cNvPr id="91" name="右矢印 90"/>
                <p:cNvSpPr/>
                <p:nvPr/>
              </p:nvSpPr>
              <p:spPr>
                <a:xfrm flipH="1">
                  <a:off x="5621027" y="2957690"/>
                  <a:ext cx="1133326" cy="36004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89" name="テキスト ボックス 88"/>
                <p:cNvSpPr txBox="1"/>
                <p:nvPr/>
              </p:nvSpPr>
              <p:spPr>
                <a:xfrm>
                  <a:off x="5708690" y="2969156"/>
                  <a:ext cx="1017711" cy="369332"/>
                </a:xfrm>
                <a:prstGeom prst="rect">
                  <a:avLst/>
                </a:prstGeom>
                <a:noFill/>
              </p:spPr>
              <p:txBody>
                <a:bodyPr wrap="square" rtlCol="0">
                  <a:spAutoFit/>
                </a:bodyPr>
                <a:lstStyle/>
                <a:p>
                  <a:r>
                    <a:rPr lang="ja-JP" altLang="en-US" dirty="0">
                      <a:solidFill>
                        <a:srgbClr val="00B0F0"/>
                      </a:solidFill>
                    </a:rPr>
                    <a:t>貿易風</a:t>
                  </a:r>
                  <a:endParaRPr kumimoji="1" lang="ja-JP" altLang="en-US" dirty="0">
                    <a:solidFill>
                      <a:srgbClr val="00B0F0"/>
                    </a:solidFill>
                  </a:endParaRPr>
                </a:p>
              </p:txBody>
            </p:sp>
            <p:sp>
              <p:nvSpPr>
                <p:cNvPr id="92" name="円/楕円 91"/>
                <p:cNvSpPr/>
                <p:nvPr/>
              </p:nvSpPr>
              <p:spPr>
                <a:xfrm>
                  <a:off x="3749561" y="3338488"/>
                  <a:ext cx="1203591" cy="661587"/>
                </a:xfrm>
                <a:prstGeom prst="ellipse">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cxnSp>
              <p:nvCxnSpPr>
                <p:cNvPr id="93" name="直線矢印コネクタ 92"/>
                <p:cNvCxnSpPr/>
                <p:nvPr/>
              </p:nvCxnSpPr>
              <p:spPr>
                <a:xfrm flipV="1">
                  <a:off x="4544233" y="3900152"/>
                  <a:ext cx="266976" cy="89419"/>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flipH="1">
                  <a:off x="3927330" y="3359833"/>
                  <a:ext cx="308598" cy="55469"/>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テキスト ボックス 96"/>
                <p:cNvSpPr txBox="1"/>
                <p:nvPr/>
              </p:nvSpPr>
              <p:spPr>
                <a:xfrm>
                  <a:off x="3717882" y="4067098"/>
                  <a:ext cx="1704164" cy="369332"/>
                </a:xfrm>
                <a:prstGeom prst="rect">
                  <a:avLst/>
                </a:prstGeom>
                <a:noFill/>
              </p:spPr>
              <p:txBody>
                <a:bodyPr wrap="square" rtlCol="0">
                  <a:spAutoFit/>
                </a:bodyPr>
                <a:lstStyle/>
                <a:p>
                  <a:r>
                    <a:rPr lang="ja-JP" altLang="en-US" dirty="0">
                      <a:solidFill>
                        <a:srgbClr val="00B050"/>
                      </a:solidFill>
                    </a:rPr>
                    <a:t>南</a:t>
                  </a:r>
                  <a:r>
                    <a:rPr kumimoji="1" lang="ja-JP" altLang="en-US" dirty="0" smtClean="0">
                      <a:solidFill>
                        <a:srgbClr val="00B050"/>
                      </a:solidFill>
                    </a:rPr>
                    <a:t>大西洋海流</a:t>
                  </a:r>
                  <a:endParaRPr kumimoji="1" lang="ja-JP" altLang="en-US" dirty="0">
                    <a:solidFill>
                      <a:srgbClr val="00B050"/>
                    </a:solidFill>
                  </a:endParaRPr>
                </a:p>
              </p:txBody>
            </p:sp>
            <p:grpSp>
              <p:nvGrpSpPr>
                <p:cNvPr id="45" name="グループ化 44"/>
                <p:cNvGrpSpPr/>
                <p:nvPr/>
              </p:nvGrpSpPr>
              <p:grpSpPr>
                <a:xfrm>
                  <a:off x="3347998" y="1828952"/>
                  <a:ext cx="983066" cy="380684"/>
                  <a:chOff x="4596787" y="548680"/>
                  <a:chExt cx="983066" cy="380684"/>
                </a:xfrm>
              </p:grpSpPr>
              <p:sp>
                <p:nvSpPr>
                  <p:cNvPr id="44" name="右矢印 43"/>
                  <p:cNvSpPr/>
                  <p:nvPr/>
                </p:nvSpPr>
                <p:spPr>
                  <a:xfrm>
                    <a:off x="4618005" y="548680"/>
                    <a:ext cx="892265"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 name="テキスト ボックス 21"/>
                  <p:cNvSpPr txBox="1"/>
                  <p:nvPr/>
                </p:nvSpPr>
                <p:spPr>
                  <a:xfrm>
                    <a:off x="4596787" y="560032"/>
                    <a:ext cx="983066" cy="369332"/>
                  </a:xfrm>
                  <a:prstGeom prst="rect">
                    <a:avLst/>
                  </a:prstGeom>
                  <a:noFill/>
                </p:spPr>
                <p:txBody>
                  <a:bodyPr wrap="square" rtlCol="0">
                    <a:spAutoFit/>
                  </a:bodyPr>
                  <a:lstStyle/>
                  <a:p>
                    <a:r>
                      <a:rPr kumimoji="1" lang="ja-JP" altLang="en-US" dirty="0" smtClean="0">
                        <a:solidFill>
                          <a:srgbClr val="C00000"/>
                        </a:solidFill>
                      </a:rPr>
                      <a:t>偏西風</a:t>
                    </a:r>
                    <a:endParaRPr kumimoji="1" lang="ja-JP" altLang="en-US" dirty="0">
                      <a:solidFill>
                        <a:srgbClr val="C00000"/>
                      </a:solidFill>
                    </a:endParaRPr>
                  </a:p>
                </p:txBody>
              </p:sp>
            </p:grpSp>
            <p:cxnSp>
              <p:nvCxnSpPr>
                <p:cNvPr id="101" name="直線矢印コネクタ 100"/>
                <p:cNvCxnSpPr/>
                <p:nvPr/>
              </p:nvCxnSpPr>
              <p:spPr>
                <a:xfrm flipV="1">
                  <a:off x="2834657" y="1926780"/>
                  <a:ext cx="487581" cy="5888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sp>
            <p:nvSpPr>
              <p:cNvPr id="47" name="テキスト ボックス 46"/>
              <p:cNvSpPr txBox="1"/>
              <p:nvPr/>
            </p:nvSpPr>
            <p:spPr>
              <a:xfrm>
                <a:off x="971599" y="3964414"/>
                <a:ext cx="1719041" cy="369332"/>
              </a:xfrm>
              <a:prstGeom prst="rect">
                <a:avLst/>
              </a:prstGeom>
              <a:noFill/>
            </p:spPr>
            <p:txBody>
              <a:bodyPr wrap="square" rtlCol="0">
                <a:spAutoFit/>
              </a:bodyPr>
              <a:lstStyle/>
              <a:p>
                <a:r>
                  <a:rPr kumimoji="1" lang="ja-JP" altLang="en-US" dirty="0" smtClean="0">
                    <a:solidFill>
                      <a:srgbClr val="00B050"/>
                    </a:solidFill>
                  </a:rPr>
                  <a:t>ロスビ－循環</a:t>
                </a:r>
                <a:endParaRPr kumimoji="1" lang="ja-JP" altLang="en-US" dirty="0">
                  <a:solidFill>
                    <a:srgbClr val="00B050"/>
                  </a:solidFill>
                </a:endParaRPr>
              </a:p>
            </p:txBody>
          </p:sp>
          <p:sp>
            <p:nvSpPr>
              <p:cNvPr id="104" name="テキスト ボックス 103"/>
              <p:cNvSpPr txBox="1"/>
              <p:nvPr/>
            </p:nvSpPr>
            <p:spPr>
              <a:xfrm>
                <a:off x="971600" y="3270958"/>
                <a:ext cx="1719041" cy="369332"/>
              </a:xfrm>
              <a:prstGeom prst="rect">
                <a:avLst/>
              </a:prstGeom>
              <a:noFill/>
            </p:spPr>
            <p:txBody>
              <a:bodyPr wrap="square" rtlCol="0">
                <a:spAutoFit/>
              </a:bodyPr>
              <a:lstStyle/>
              <a:p>
                <a:r>
                  <a:rPr kumimoji="1" lang="ja-JP" altLang="en-US" dirty="0" smtClean="0">
                    <a:solidFill>
                      <a:srgbClr val="7030A0"/>
                    </a:solidFill>
                  </a:rPr>
                  <a:t>ハドレ－循環</a:t>
                </a:r>
                <a:endParaRPr kumimoji="1" lang="ja-JP" altLang="en-US" dirty="0">
                  <a:solidFill>
                    <a:srgbClr val="7030A0"/>
                  </a:solidFill>
                </a:endParaRPr>
              </a:p>
            </p:txBody>
          </p:sp>
          <p:cxnSp>
            <p:nvCxnSpPr>
              <p:cNvPr id="49" name="直線矢印コネクタ 48"/>
              <p:cNvCxnSpPr/>
              <p:nvPr/>
            </p:nvCxnSpPr>
            <p:spPr>
              <a:xfrm>
                <a:off x="971599" y="3153822"/>
                <a:ext cx="1" cy="645836"/>
              </a:xfrm>
              <a:prstGeom prst="straightConnector1">
                <a:avLst/>
              </a:prstGeom>
              <a:ln>
                <a:headEnd type="triangl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07" name="直線矢印コネクタ 106"/>
              <p:cNvCxnSpPr/>
              <p:nvPr/>
            </p:nvCxnSpPr>
            <p:spPr>
              <a:xfrm>
                <a:off x="971600" y="3793774"/>
                <a:ext cx="1" cy="645836"/>
              </a:xfrm>
              <a:prstGeom prst="straightConnector1">
                <a:avLst/>
              </a:prstGeom>
              <a:ln>
                <a:headEnd type="triangle"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108" name="直線矢印コネクタ 107"/>
              <p:cNvCxnSpPr/>
              <p:nvPr/>
            </p:nvCxnSpPr>
            <p:spPr>
              <a:xfrm>
                <a:off x="971601" y="2491895"/>
                <a:ext cx="1" cy="645836"/>
              </a:xfrm>
              <a:prstGeom prst="straightConnector1">
                <a:avLst/>
              </a:prstGeom>
              <a:ln>
                <a:headEnd type="triangl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09" name="直線矢印コネクタ 108"/>
              <p:cNvCxnSpPr/>
              <p:nvPr/>
            </p:nvCxnSpPr>
            <p:spPr>
              <a:xfrm>
                <a:off x="981667" y="1840304"/>
                <a:ext cx="1" cy="645836"/>
              </a:xfrm>
              <a:prstGeom prst="straightConnector1">
                <a:avLst/>
              </a:prstGeom>
              <a:ln>
                <a:headEnd type="triangle" w="med" len="med"/>
                <a:tailEnd type="triangle" w="med" len="med"/>
              </a:ln>
            </p:spPr>
            <p:style>
              <a:lnRef idx="2">
                <a:schemeClr val="accent3"/>
              </a:lnRef>
              <a:fillRef idx="0">
                <a:schemeClr val="accent3"/>
              </a:fillRef>
              <a:effectRef idx="1">
                <a:schemeClr val="accent3"/>
              </a:effectRef>
              <a:fontRef idx="minor">
                <a:schemeClr val="tx1"/>
              </a:fontRef>
            </p:style>
          </p:cxnSp>
          <p:sp>
            <p:nvSpPr>
              <p:cNvPr id="50" name="テキスト ボックス 49"/>
              <p:cNvSpPr txBox="1"/>
              <p:nvPr/>
            </p:nvSpPr>
            <p:spPr>
              <a:xfrm>
                <a:off x="971602" y="2299685"/>
                <a:ext cx="1362261" cy="369332"/>
              </a:xfrm>
              <a:prstGeom prst="rect">
                <a:avLst/>
              </a:prstGeom>
              <a:noFill/>
            </p:spPr>
            <p:txBody>
              <a:bodyPr wrap="square" rtlCol="0">
                <a:spAutoFit/>
              </a:bodyPr>
              <a:lstStyle/>
              <a:p>
                <a:r>
                  <a:rPr kumimoji="1" lang="ja-JP" altLang="en-US" dirty="0" smtClean="0"/>
                  <a:t>高気圧帯</a:t>
                </a:r>
                <a:endParaRPr kumimoji="1" lang="ja-JP" altLang="en-US" dirty="0"/>
              </a:p>
            </p:txBody>
          </p:sp>
          <p:sp>
            <p:nvSpPr>
              <p:cNvPr id="111" name="テキスト ボックス 110"/>
              <p:cNvSpPr txBox="1"/>
              <p:nvPr/>
            </p:nvSpPr>
            <p:spPr>
              <a:xfrm>
                <a:off x="1002903" y="3579500"/>
                <a:ext cx="1362261" cy="369332"/>
              </a:xfrm>
              <a:prstGeom prst="rect">
                <a:avLst/>
              </a:prstGeom>
              <a:noFill/>
            </p:spPr>
            <p:txBody>
              <a:bodyPr wrap="square" rtlCol="0">
                <a:spAutoFit/>
              </a:bodyPr>
              <a:lstStyle/>
              <a:p>
                <a:r>
                  <a:rPr kumimoji="1" lang="ja-JP" altLang="en-US" dirty="0" smtClean="0"/>
                  <a:t>高気圧帯</a:t>
                </a:r>
                <a:endParaRPr kumimoji="1" lang="ja-JP" altLang="en-US" dirty="0"/>
              </a:p>
            </p:txBody>
          </p:sp>
          <p:sp>
            <p:nvSpPr>
              <p:cNvPr id="114" name="テキスト ボックス 113"/>
              <p:cNvSpPr txBox="1"/>
              <p:nvPr/>
            </p:nvSpPr>
            <p:spPr>
              <a:xfrm>
                <a:off x="994971" y="2631994"/>
                <a:ext cx="1719041" cy="369332"/>
              </a:xfrm>
              <a:prstGeom prst="rect">
                <a:avLst/>
              </a:prstGeom>
              <a:noFill/>
            </p:spPr>
            <p:txBody>
              <a:bodyPr wrap="square" rtlCol="0">
                <a:spAutoFit/>
              </a:bodyPr>
              <a:lstStyle/>
              <a:p>
                <a:r>
                  <a:rPr kumimoji="1" lang="ja-JP" altLang="en-US" dirty="0" smtClean="0">
                    <a:solidFill>
                      <a:srgbClr val="7030A0"/>
                    </a:solidFill>
                  </a:rPr>
                  <a:t>ハドレ－循環</a:t>
                </a:r>
                <a:endParaRPr kumimoji="1" lang="ja-JP" altLang="en-US" dirty="0">
                  <a:solidFill>
                    <a:srgbClr val="7030A0"/>
                  </a:solidFill>
                </a:endParaRPr>
              </a:p>
            </p:txBody>
          </p:sp>
          <p:sp>
            <p:nvSpPr>
              <p:cNvPr id="115" name="テキスト ボックス 114"/>
              <p:cNvSpPr txBox="1"/>
              <p:nvPr/>
            </p:nvSpPr>
            <p:spPr>
              <a:xfrm>
                <a:off x="1002903" y="1876182"/>
                <a:ext cx="1719041" cy="369332"/>
              </a:xfrm>
              <a:prstGeom prst="rect">
                <a:avLst/>
              </a:prstGeom>
              <a:noFill/>
            </p:spPr>
            <p:txBody>
              <a:bodyPr wrap="square" rtlCol="0">
                <a:spAutoFit/>
              </a:bodyPr>
              <a:lstStyle/>
              <a:p>
                <a:r>
                  <a:rPr kumimoji="1" lang="ja-JP" altLang="en-US" dirty="0" smtClean="0">
                    <a:solidFill>
                      <a:srgbClr val="92D050"/>
                    </a:solidFill>
                  </a:rPr>
                  <a:t>ロスビ－循環</a:t>
                </a:r>
                <a:endParaRPr kumimoji="1" lang="ja-JP" altLang="en-US" dirty="0">
                  <a:solidFill>
                    <a:srgbClr val="92D050"/>
                  </a:solidFill>
                </a:endParaRPr>
              </a:p>
            </p:txBody>
          </p:sp>
        </p:grpSp>
        <p:pic>
          <p:nvPicPr>
            <p:cNvPr id="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974" y="4340846"/>
              <a:ext cx="4006885" cy="1649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テキスト ボックス 52"/>
            <p:cNvSpPr txBox="1"/>
            <p:nvPr/>
          </p:nvSpPr>
          <p:spPr>
            <a:xfrm>
              <a:off x="3287280" y="6004884"/>
              <a:ext cx="5750625" cy="646331"/>
            </a:xfrm>
            <a:prstGeom prst="rect">
              <a:avLst/>
            </a:prstGeom>
            <a:noFill/>
          </p:spPr>
          <p:txBody>
            <a:bodyPr wrap="square" rtlCol="0">
              <a:spAutoFit/>
            </a:bodyPr>
            <a:lstStyle/>
            <a:p>
              <a:r>
                <a:rPr kumimoji="1" lang="ja-JP" altLang="en-US" dirty="0" smtClean="0">
                  <a:solidFill>
                    <a:srgbClr val="FF66CC"/>
                  </a:solidFill>
                </a:rPr>
                <a:t>・赤道の自転速度</a:t>
              </a:r>
              <a:r>
                <a:rPr kumimoji="1" lang="en-US" altLang="ja-JP" dirty="0" smtClean="0">
                  <a:solidFill>
                    <a:srgbClr val="FF66CC"/>
                  </a:solidFill>
                </a:rPr>
                <a:t>460m/s</a:t>
              </a:r>
              <a:r>
                <a:rPr kumimoji="1" lang="ja-JP" altLang="en-US" dirty="0" smtClean="0">
                  <a:solidFill>
                    <a:srgbClr val="FF66CC"/>
                  </a:solidFill>
                </a:rPr>
                <a:t>と</a:t>
              </a:r>
              <a:r>
                <a:rPr lang="ja-JP" altLang="en-US" dirty="0" smtClean="0">
                  <a:solidFill>
                    <a:srgbClr val="FF66CC"/>
                  </a:solidFill>
                </a:rPr>
                <a:t>北緯</a:t>
              </a:r>
              <a:r>
                <a:rPr lang="en-US" altLang="ja-JP" dirty="0" smtClean="0">
                  <a:solidFill>
                    <a:srgbClr val="FF66CC"/>
                  </a:solidFill>
                </a:rPr>
                <a:t>30</a:t>
              </a:r>
              <a:r>
                <a:rPr lang="ja-JP" altLang="en-US" dirty="0" smtClean="0">
                  <a:solidFill>
                    <a:srgbClr val="FF66CC"/>
                  </a:solidFill>
                </a:rPr>
                <a:t>度の自転速度</a:t>
              </a:r>
              <a:r>
                <a:rPr lang="en-US" altLang="ja-JP" dirty="0" smtClean="0">
                  <a:solidFill>
                    <a:srgbClr val="FF66CC"/>
                  </a:solidFill>
                </a:rPr>
                <a:t>400m/s</a:t>
              </a:r>
              <a:r>
                <a:rPr lang="ja-JP" altLang="en-US" dirty="0" smtClean="0">
                  <a:solidFill>
                    <a:srgbClr val="FF66CC"/>
                  </a:solidFill>
                </a:rPr>
                <a:t>に差があるので、上空にはジェット気流が発生する。</a:t>
              </a:r>
              <a:endParaRPr kumimoji="1" lang="ja-JP" altLang="en-US" dirty="0">
                <a:solidFill>
                  <a:srgbClr val="FF66CC"/>
                </a:solidFill>
              </a:endParaRPr>
            </a:p>
          </p:txBody>
        </p:sp>
        <p:sp>
          <p:nvSpPr>
            <p:cNvPr id="55" name="テキスト ボックス 54"/>
            <p:cNvSpPr txBox="1"/>
            <p:nvPr/>
          </p:nvSpPr>
          <p:spPr>
            <a:xfrm>
              <a:off x="498106" y="5574556"/>
              <a:ext cx="2575949" cy="1200329"/>
            </a:xfrm>
            <a:prstGeom prst="rect">
              <a:avLst/>
            </a:prstGeom>
            <a:noFill/>
          </p:spPr>
          <p:txBody>
            <a:bodyPr wrap="square" rtlCol="0">
              <a:spAutoFit/>
            </a:bodyPr>
            <a:lstStyle/>
            <a:p>
              <a:r>
                <a:rPr kumimoji="1" lang="ja-JP" altLang="en-US" dirty="0" smtClean="0">
                  <a:solidFill>
                    <a:srgbClr val="0033CC"/>
                  </a:solidFill>
                </a:rPr>
                <a:t>・貿易風や偏西風は自転のコリオリ力で生じる</a:t>
              </a:r>
              <a:endParaRPr kumimoji="1" lang="en-US" altLang="ja-JP" dirty="0" smtClean="0">
                <a:solidFill>
                  <a:srgbClr val="0033CC"/>
                </a:solidFill>
              </a:endParaRPr>
            </a:p>
            <a:p>
              <a:r>
                <a:rPr lang="ja-JP" altLang="en-US" dirty="0" smtClean="0">
                  <a:solidFill>
                    <a:srgbClr val="7030A0"/>
                  </a:solidFill>
                </a:rPr>
                <a:t>・緯度</a:t>
              </a:r>
              <a:r>
                <a:rPr lang="en-US" altLang="ja-JP" dirty="0" smtClean="0">
                  <a:solidFill>
                    <a:srgbClr val="7030A0"/>
                  </a:solidFill>
                </a:rPr>
                <a:t>30</a:t>
              </a:r>
              <a:r>
                <a:rPr lang="ja-JP" altLang="en-US" dirty="0" smtClean="0">
                  <a:solidFill>
                    <a:srgbClr val="7030A0"/>
                  </a:solidFill>
                </a:rPr>
                <a:t>度付近は無風地帯で帆船が使えない</a:t>
              </a:r>
              <a:endParaRPr kumimoji="1" lang="ja-JP" altLang="en-US" dirty="0">
                <a:solidFill>
                  <a:srgbClr val="7030A0"/>
                </a:solidFill>
              </a:endParaRPr>
            </a:p>
          </p:txBody>
        </p:sp>
        <p:cxnSp>
          <p:nvCxnSpPr>
            <p:cNvPr id="71" name="直線矢印コネクタ 70"/>
            <p:cNvCxnSpPr/>
            <p:nvPr/>
          </p:nvCxnSpPr>
          <p:spPr>
            <a:xfrm>
              <a:off x="8208258" y="2451824"/>
              <a:ext cx="0" cy="701287"/>
            </a:xfrm>
            <a:prstGeom prst="straightConnector1">
              <a:avLst/>
            </a:prstGeom>
            <a:ln w="19050">
              <a:solidFill>
                <a:srgbClr val="0033CC"/>
              </a:solidFill>
              <a:tailEnd type="arrow"/>
            </a:ln>
          </p:spPr>
          <p:style>
            <a:lnRef idx="3">
              <a:schemeClr val="accent1"/>
            </a:lnRef>
            <a:fillRef idx="0">
              <a:schemeClr val="accent1"/>
            </a:fillRef>
            <a:effectRef idx="2">
              <a:schemeClr val="accent1"/>
            </a:effectRef>
            <a:fontRef idx="minor">
              <a:schemeClr val="tx1"/>
            </a:fontRef>
          </p:style>
        </p:cxnSp>
        <p:cxnSp>
          <p:nvCxnSpPr>
            <p:cNvPr id="124" name="直線矢印コネクタ 123"/>
            <p:cNvCxnSpPr/>
            <p:nvPr/>
          </p:nvCxnSpPr>
          <p:spPr>
            <a:xfrm flipH="1">
              <a:off x="7902298" y="2479721"/>
              <a:ext cx="288032" cy="638242"/>
            </a:xfrm>
            <a:prstGeom prst="straightConnector1">
              <a:avLst/>
            </a:prstGeom>
            <a:ln w="19050">
              <a:solidFill>
                <a:srgbClr val="1903BF"/>
              </a:solidFill>
              <a:tailEnd type="arrow"/>
            </a:ln>
          </p:spPr>
          <p:style>
            <a:lnRef idx="3">
              <a:schemeClr val="accent1"/>
            </a:lnRef>
            <a:fillRef idx="0">
              <a:schemeClr val="accent1"/>
            </a:fillRef>
            <a:effectRef idx="2">
              <a:schemeClr val="accent1"/>
            </a:effectRef>
            <a:fontRef idx="minor">
              <a:schemeClr val="tx1"/>
            </a:fontRef>
          </p:style>
        </p:cxnSp>
        <p:cxnSp>
          <p:nvCxnSpPr>
            <p:cNvPr id="127" name="直線矢印コネクタ 126"/>
            <p:cNvCxnSpPr/>
            <p:nvPr/>
          </p:nvCxnSpPr>
          <p:spPr>
            <a:xfrm flipH="1" flipV="1">
              <a:off x="7884368" y="3140968"/>
              <a:ext cx="355656" cy="0"/>
            </a:xfrm>
            <a:prstGeom prst="straightConnector1">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sp>
          <p:nvSpPr>
            <p:cNvPr id="77" name="テキスト ボックス 76"/>
            <p:cNvSpPr txBox="1"/>
            <p:nvPr/>
          </p:nvSpPr>
          <p:spPr>
            <a:xfrm>
              <a:off x="7663254" y="3249350"/>
              <a:ext cx="1153537" cy="369332"/>
            </a:xfrm>
            <a:prstGeom prst="rect">
              <a:avLst/>
            </a:prstGeom>
            <a:solidFill>
              <a:srgbClr val="FFFFFF">
                <a:alpha val="54902"/>
              </a:srgbClr>
            </a:solidFill>
          </p:spPr>
          <p:txBody>
            <a:bodyPr wrap="square" rtlCol="0">
              <a:spAutoFit/>
            </a:bodyPr>
            <a:lstStyle/>
            <a:p>
              <a:r>
                <a:rPr kumimoji="1" lang="ja-JP" altLang="en-US" dirty="0" smtClean="0">
                  <a:solidFill>
                    <a:srgbClr val="00B050"/>
                  </a:solidFill>
                </a:rPr>
                <a:t>コリオリ力</a:t>
              </a:r>
              <a:endParaRPr kumimoji="1" lang="ja-JP" altLang="en-US" dirty="0">
                <a:solidFill>
                  <a:srgbClr val="00B050"/>
                </a:solidFill>
              </a:endParaRPr>
            </a:p>
          </p:txBody>
        </p:sp>
      </p:grpSp>
    </p:spTree>
    <p:extLst>
      <p:ext uri="{BB962C8B-B14F-4D97-AF65-F5344CB8AC3E}">
        <p14:creationId xmlns:p14="http://schemas.microsoft.com/office/powerpoint/2010/main" val="10949435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836712"/>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1835696" y="188639"/>
            <a:ext cx="5112568" cy="584775"/>
          </a:xfrm>
          <a:prstGeom prst="rect">
            <a:avLst/>
          </a:prstGeom>
        </p:spPr>
        <p:txBody>
          <a:bodyPr wrap="square">
            <a:spAutoFit/>
          </a:bodyPr>
          <a:lstStyle/>
          <a:p>
            <a:r>
              <a:rPr lang="ja-JP" altLang="en-US" sz="3200" dirty="0" smtClean="0"/>
              <a:t>大航海時代</a:t>
            </a:r>
            <a:r>
              <a:rPr lang="ja-JP" altLang="en-US" sz="3200" dirty="0" smtClean="0"/>
              <a:t>の航路と植民地</a:t>
            </a:r>
            <a:endParaRPr lang="ja-JP" altLang="en-US" sz="32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1" y="908720"/>
            <a:ext cx="9036496" cy="496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6012160" y="836712"/>
            <a:ext cx="3168352" cy="307777"/>
          </a:xfrm>
          <a:prstGeom prst="rect">
            <a:avLst/>
          </a:prstGeom>
        </p:spPr>
        <p:txBody>
          <a:bodyPr wrap="square">
            <a:spAutoFit/>
          </a:bodyPr>
          <a:lstStyle/>
          <a:p>
            <a:r>
              <a:rPr lang="en-US" altLang="ja-JP" sz="1400" dirty="0" smtClean="0"/>
              <a:t>https://sekainorekisi.com/world_history</a:t>
            </a:r>
            <a:endParaRPr lang="ja-JP" altLang="en-US" sz="1400" dirty="0"/>
          </a:p>
        </p:txBody>
      </p:sp>
      <p:sp>
        <p:nvSpPr>
          <p:cNvPr id="3" name="テキスト ボックス 2"/>
          <p:cNvSpPr txBox="1"/>
          <p:nvPr/>
        </p:nvSpPr>
        <p:spPr>
          <a:xfrm>
            <a:off x="462063" y="5871262"/>
            <a:ext cx="8389077" cy="923330"/>
          </a:xfrm>
          <a:prstGeom prst="rect">
            <a:avLst/>
          </a:prstGeom>
          <a:noFill/>
        </p:spPr>
        <p:txBody>
          <a:bodyPr wrap="square" rtlCol="0">
            <a:spAutoFit/>
          </a:bodyPr>
          <a:lstStyle/>
          <a:p>
            <a:r>
              <a:rPr kumimoji="1" lang="ja-JP" altLang="en-US" dirty="0" smtClean="0"/>
              <a:t>・</a:t>
            </a:r>
            <a:r>
              <a:rPr kumimoji="1" lang="en-US" altLang="ja-JP" dirty="0" smtClean="0"/>
              <a:t>1519</a:t>
            </a:r>
            <a:r>
              <a:rPr kumimoji="1" lang="ja-JP" altLang="en-US" dirty="0" smtClean="0"/>
              <a:t>～</a:t>
            </a:r>
            <a:r>
              <a:rPr kumimoji="1" lang="en-US" altLang="ja-JP" dirty="0" smtClean="0"/>
              <a:t>1522</a:t>
            </a:r>
            <a:r>
              <a:rPr kumimoji="1" lang="ja-JP" altLang="en-US" dirty="0" smtClean="0"/>
              <a:t>年　マゼランらが世界一周航海に成功。</a:t>
            </a:r>
            <a:endParaRPr kumimoji="1" lang="en-US" altLang="ja-JP" dirty="0" smtClean="0"/>
          </a:p>
          <a:p>
            <a:r>
              <a:rPr lang="ja-JP" altLang="en-US" dirty="0" smtClean="0"/>
              <a:t>・南北アメリカはスペイン領、アフリカ・南アジアはポルトガル領となった。</a:t>
            </a:r>
            <a:endParaRPr lang="en-US" altLang="ja-JP" dirty="0" smtClean="0"/>
          </a:p>
          <a:p>
            <a:r>
              <a:rPr kumimoji="1" lang="ja-JP" altLang="en-US" dirty="0" smtClean="0"/>
              <a:t>・船員はまだ地球が丸いことを納得しておらず、壊血病の恐怖で暴動を起こした。</a:t>
            </a:r>
            <a:endParaRPr kumimoji="1" lang="ja-JP" altLang="en-US" dirty="0"/>
          </a:p>
        </p:txBody>
      </p:sp>
      <p:sp>
        <p:nvSpPr>
          <p:cNvPr id="6" name="正方形/長方形 5"/>
          <p:cNvSpPr/>
          <p:nvPr/>
        </p:nvSpPr>
        <p:spPr>
          <a:xfrm>
            <a:off x="73932" y="3389991"/>
            <a:ext cx="1813317" cy="523220"/>
          </a:xfrm>
          <a:prstGeom prst="rect">
            <a:avLst/>
          </a:prstGeom>
        </p:spPr>
        <p:txBody>
          <a:bodyPr wrap="none">
            <a:spAutoFit/>
          </a:bodyPr>
          <a:lstStyle/>
          <a:p>
            <a:r>
              <a:rPr lang="ja-JP" altLang="en-US" sz="2800" dirty="0">
                <a:solidFill>
                  <a:schemeClr val="accent6">
                    <a:lumMod val="75000"/>
                  </a:schemeClr>
                </a:solidFill>
              </a:rPr>
              <a:t>スペイン領</a:t>
            </a:r>
          </a:p>
        </p:txBody>
      </p:sp>
      <p:sp>
        <p:nvSpPr>
          <p:cNvPr id="8" name="正方形/長方形 7"/>
          <p:cNvSpPr/>
          <p:nvPr/>
        </p:nvSpPr>
        <p:spPr>
          <a:xfrm>
            <a:off x="5863672" y="4221088"/>
            <a:ext cx="2169184" cy="523220"/>
          </a:xfrm>
          <a:prstGeom prst="rect">
            <a:avLst/>
          </a:prstGeom>
        </p:spPr>
        <p:txBody>
          <a:bodyPr wrap="none">
            <a:spAutoFit/>
          </a:bodyPr>
          <a:lstStyle/>
          <a:p>
            <a:r>
              <a:rPr lang="ja-JP" altLang="en-US" sz="2800" dirty="0" smtClean="0">
                <a:solidFill>
                  <a:schemeClr val="bg2">
                    <a:lumMod val="25000"/>
                  </a:schemeClr>
                </a:solidFill>
              </a:rPr>
              <a:t>ポルトガル領</a:t>
            </a:r>
            <a:endParaRPr lang="ja-JP" altLang="en-US" sz="2800" dirty="0">
              <a:solidFill>
                <a:schemeClr val="bg2">
                  <a:lumMod val="25000"/>
                </a:schemeClr>
              </a:solidFill>
            </a:endParaRPr>
          </a:p>
        </p:txBody>
      </p:sp>
    </p:spTree>
    <p:extLst>
      <p:ext uri="{BB962C8B-B14F-4D97-AF65-F5344CB8AC3E}">
        <p14:creationId xmlns:p14="http://schemas.microsoft.com/office/powerpoint/2010/main" val="39285806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80728"/>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547664" y="226949"/>
            <a:ext cx="5112568" cy="584775"/>
          </a:xfrm>
          <a:prstGeom prst="rect">
            <a:avLst/>
          </a:prstGeom>
          <a:noFill/>
        </p:spPr>
        <p:txBody>
          <a:bodyPr wrap="square" rtlCol="0">
            <a:spAutoFit/>
          </a:bodyPr>
          <a:lstStyle/>
          <a:p>
            <a:r>
              <a:rPr kumimoji="1" lang="ja-JP" altLang="en-US" sz="3200" dirty="0" smtClean="0"/>
              <a:t>なぜいま歴史を学ぶのか？</a:t>
            </a:r>
            <a:endParaRPr kumimoji="1" lang="ja-JP" altLang="en-US" sz="3200" dirty="0"/>
          </a:p>
        </p:txBody>
      </p:sp>
      <p:sp>
        <p:nvSpPr>
          <p:cNvPr id="9" name="テキスト ボックス 8"/>
          <p:cNvSpPr txBox="1"/>
          <p:nvPr/>
        </p:nvSpPr>
        <p:spPr>
          <a:xfrm>
            <a:off x="971600" y="1196751"/>
            <a:ext cx="7128792" cy="5278368"/>
          </a:xfrm>
          <a:prstGeom prst="rect">
            <a:avLst/>
          </a:prstGeom>
          <a:noFill/>
        </p:spPr>
        <p:txBody>
          <a:bodyPr wrap="square" rtlCol="0">
            <a:spAutoFit/>
          </a:bodyPr>
          <a:lstStyle/>
          <a:p>
            <a:r>
              <a:rPr lang="ja-JP" altLang="en-US" sz="2400" dirty="0" smtClean="0"/>
              <a:t>歴史</a:t>
            </a:r>
            <a:r>
              <a:rPr lang="ja-JP" altLang="en-US" sz="2400" dirty="0"/>
              <a:t>の流れや</a:t>
            </a:r>
            <a:r>
              <a:rPr lang="ja-JP" altLang="en-US" sz="2400" dirty="0">
                <a:solidFill>
                  <a:srgbClr val="FF0000"/>
                </a:solidFill>
              </a:rPr>
              <a:t>出来事の因果関係</a:t>
            </a:r>
            <a:r>
              <a:rPr lang="ja-JP" altLang="en-US" sz="2400" dirty="0" smtClean="0">
                <a:solidFill>
                  <a:srgbClr val="FF0000"/>
                </a:solidFill>
              </a:rPr>
              <a:t>を考える</a:t>
            </a:r>
            <a:r>
              <a:rPr lang="ja-JP" altLang="en-US" sz="2400" dirty="0" smtClean="0"/>
              <a:t>こと</a:t>
            </a:r>
            <a:r>
              <a:rPr lang="ja-JP" altLang="en-US" sz="2400" dirty="0"/>
              <a:t>で、</a:t>
            </a:r>
            <a:endParaRPr lang="en-US" altLang="ja-JP" sz="2400" dirty="0"/>
          </a:p>
          <a:p>
            <a:r>
              <a:rPr kumimoji="1" lang="ja-JP" altLang="en-US" sz="2000" dirty="0" smtClean="0"/>
              <a:t>　</a:t>
            </a:r>
            <a:r>
              <a:rPr kumimoji="1" lang="en-US" altLang="ja-JP" sz="2000" dirty="0" smtClean="0"/>
              <a:t>1</a:t>
            </a:r>
            <a:r>
              <a:rPr kumimoji="1" lang="ja-JP" altLang="en-US" sz="2000" dirty="0" smtClean="0"/>
              <a:t>）</a:t>
            </a:r>
            <a:r>
              <a:rPr kumimoji="1" lang="ja-JP" altLang="en-US" sz="2000" dirty="0" smtClean="0">
                <a:solidFill>
                  <a:srgbClr val="0033CC"/>
                </a:solidFill>
              </a:rPr>
              <a:t>今の社会がどのように形成されてきたか？</a:t>
            </a:r>
            <a:endParaRPr kumimoji="1" lang="en-US" altLang="ja-JP" sz="2000" dirty="0" smtClean="0">
              <a:solidFill>
                <a:srgbClr val="0033CC"/>
              </a:solidFill>
            </a:endParaRPr>
          </a:p>
          <a:p>
            <a:r>
              <a:rPr lang="ja-JP" altLang="en-US" sz="2000" dirty="0" smtClean="0"/>
              <a:t>　</a:t>
            </a:r>
            <a:r>
              <a:rPr lang="en-US" altLang="ja-JP" sz="2000" dirty="0" smtClean="0"/>
              <a:t>2</a:t>
            </a:r>
            <a:r>
              <a:rPr lang="ja-JP" altLang="en-US" sz="2000" dirty="0" smtClean="0"/>
              <a:t>）</a:t>
            </a:r>
            <a:r>
              <a:rPr lang="ja-JP" altLang="en-US" sz="2000" dirty="0"/>
              <a:t>今の</a:t>
            </a:r>
            <a:r>
              <a:rPr lang="ja-JP" altLang="en-US" sz="2000" dirty="0" smtClean="0"/>
              <a:t>社会の問題の原因は何か？</a:t>
            </a:r>
            <a:endParaRPr lang="en-US" altLang="ja-JP" sz="2000" dirty="0" smtClean="0"/>
          </a:p>
          <a:p>
            <a:r>
              <a:rPr lang="ja-JP" altLang="en-US" dirty="0" smtClean="0"/>
              <a:t>を知ることができる。それによって</a:t>
            </a:r>
            <a:endParaRPr lang="en-US" altLang="ja-JP" dirty="0" smtClean="0"/>
          </a:p>
          <a:p>
            <a:r>
              <a:rPr kumimoji="1" lang="ja-JP" altLang="en-US" sz="800" dirty="0"/>
              <a:t>　</a:t>
            </a:r>
            <a:endParaRPr kumimoji="1" lang="en-US" altLang="ja-JP" sz="800" dirty="0" smtClean="0"/>
          </a:p>
          <a:p>
            <a:r>
              <a:rPr lang="ja-JP" altLang="en-US" dirty="0"/>
              <a:t>　</a:t>
            </a:r>
            <a:r>
              <a:rPr lang="en-US" altLang="ja-JP" dirty="0" smtClean="0"/>
              <a:t>1</a:t>
            </a:r>
            <a:r>
              <a:rPr lang="ja-JP" altLang="en-US" dirty="0" smtClean="0"/>
              <a:t>）先人の苦労のおかげで今の私たちがあることに感謝すること</a:t>
            </a:r>
            <a:endParaRPr lang="en-US" altLang="ja-JP" dirty="0" smtClean="0"/>
          </a:p>
          <a:p>
            <a:r>
              <a:rPr kumimoji="1" lang="ja-JP" altLang="en-US" dirty="0"/>
              <a:t>　</a:t>
            </a:r>
            <a:r>
              <a:rPr kumimoji="1" lang="en-US" altLang="ja-JP" dirty="0" smtClean="0"/>
              <a:t>2</a:t>
            </a:r>
            <a:r>
              <a:rPr kumimoji="1" lang="ja-JP" altLang="en-US" dirty="0" smtClean="0"/>
              <a:t>）先人の過ちを教訓にして、私たちの生活向上に役立てること</a:t>
            </a:r>
            <a:endParaRPr kumimoji="1" lang="en-US" altLang="ja-JP" dirty="0" smtClean="0"/>
          </a:p>
          <a:p>
            <a:r>
              <a:rPr lang="ja-JP" altLang="en-US" dirty="0"/>
              <a:t>　</a:t>
            </a:r>
            <a:r>
              <a:rPr lang="en-US" altLang="ja-JP" dirty="0" smtClean="0"/>
              <a:t>3</a:t>
            </a:r>
            <a:r>
              <a:rPr lang="ja-JP" altLang="en-US" dirty="0" smtClean="0"/>
              <a:t>）良い環境と文化を継承し、子孫の生活向上に役立てること</a:t>
            </a:r>
            <a:endParaRPr lang="en-US" altLang="ja-JP" dirty="0" smtClean="0"/>
          </a:p>
          <a:p>
            <a:r>
              <a:rPr kumimoji="1" lang="ja-JP" altLang="en-US" dirty="0" smtClean="0"/>
              <a:t>ができるようになる。</a:t>
            </a:r>
            <a:endParaRPr kumimoji="1" lang="en-US" altLang="ja-JP" dirty="0" smtClean="0"/>
          </a:p>
          <a:p>
            <a:r>
              <a:rPr kumimoji="1" lang="ja-JP" altLang="en-US" sz="1000" dirty="0" smtClean="0"/>
              <a:t>　</a:t>
            </a:r>
            <a:endParaRPr kumimoji="1" lang="en-US" altLang="ja-JP" sz="1000" dirty="0"/>
          </a:p>
          <a:p>
            <a:r>
              <a:rPr lang="ja-JP" altLang="en-US" sz="2400" dirty="0" smtClean="0"/>
              <a:t>なぜいまなのか？</a:t>
            </a:r>
            <a:endParaRPr lang="en-US" altLang="ja-JP" sz="2400" dirty="0" smtClean="0"/>
          </a:p>
          <a:p>
            <a:r>
              <a:rPr lang="ja-JP" altLang="en-US" dirty="0"/>
              <a:t>　</a:t>
            </a:r>
            <a:r>
              <a:rPr lang="en-US" altLang="ja-JP" dirty="0" smtClean="0"/>
              <a:t>1</a:t>
            </a:r>
            <a:r>
              <a:rPr lang="ja-JP" altLang="en-US" dirty="0" smtClean="0"/>
              <a:t>）研究が進み、様々</a:t>
            </a:r>
            <a:r>
              <a:rPr lang="ja-JP" altLang="en-US" dirty="0" smtClean="0"/>
              <a:t>な新情報</a:t>
            </a:r>
            <a:r>
              <a:rPr lang="ja-JP" altLang="en-US" dirty="0" smtClean="0"/>
              <a:t>が手軽に入手できるようになった。</a:t>
            </a:r>
            <a:endParaRPr lang="en-US" altLang="ja-JP" dirty="0" smtClean="0"/>
          </a:p>
          <a:p>
            <a:r>
              <a:rPr lang="ja-JP" altLang="en-US" dirty="0"/>
              <a:t>　</a:t>
            </a:r>
            <a:r>
              <a:rPr lang="en-US" altLang="ja-JP" dirty="0" smtClean="0"/>
              <a:t>2</a:t>
            </a:r>
            <a:r>
              <a:rPr lang="ja-JP" altLang="en-US" dirty="0" smtClean="0"/>
              <a:t>）大人</a:t>
            </a:r>
            <a:r>
              <a:rPr lang="ja-JP" altLang="en-US" dirty="0" smtClean="0"/>
              <a:t>になって</a:t>
            </a:r>
            <a:r>
              <a:rPr lang="ja-JP" altLang="en-US" dirty="0" smtClean="0"/>
              <a:t>、総合科学として歴史</a:t>
            </a:r>
            <a:r>
              <a:rPr lang="ja-JP" altLang="en-US" dirty="0" smtClean="0"/>
              <a:t>を深く理解できるように</a:t>
            </a:r>
            <a:r>
              <a:rPr lang="ja-JP" altLang="en-US" dirty="0" smtClean="0"/>
              <a:t>なった。</a:t>
            </a:r>
            <a:endParaRPr lang="en-US" altLang="ja-JP" dirty="0" smtClean="0"/>
          </a:p>
          <a:p>
            <a:r>
              <a:rPr lang="ja-JP" altLang="en-US" dirty="0"/>
              <a:t>　</a:t>
            </a:r>
            <a:r>
              <a:rPr lang="en-US" altLang="ja-JP" dirty="0"/>
              <a:t>3</a:t>
            </a:r>
            <a:r>
              <a:rPr lang="ja-JP" altLang="en-US" dirty="0" smtClean="0"/>
              <a:t>）今でも過去と</a:t>
            </a:r>
            <a:r>
              <a:rPr lang="ja-JP" altLang="en-US" dirty="0" smtClean="0"/>
              <a:t>同じ問題を抱えているので、歴史から学ぶこと</a:t>
            </a:r>
            <a:r>
              <a:rPr lang="ja-JP" altLang="en-US" dirty="0"/>
              <a:t>は多い。　</a:t>
            </a:r>
            <a:endParaRPr lang="en-US" altLang="ja-JP" dirty="0"/>
          </a:p>
          <a:p>
            <a:r>
              <a:rPr lang="ja-JP" altLang="en-US" dirty="0"/>
              <a:t>　</a:t>
            </a:r>
            <a:r>
              <a:rPr lang="ja-JP" altLang="en-US" dirty="0" smtClean="0"/>
              <a:t>　　　疫病、戦争、差別、支配、貧困、恐慌・・・</a:t>
            </a:r>
            <a:endParaRPr lang="en-US" altLang="ja-JP" dirty="0" smtClean="0"/>
          </a:p>
          <a:p>
            <a:r>
              <a:rPr lang="ja-JP" altLang="en-US" sz="900" dirty="0" smtClean="0"/>
              <a:t>　</a:t>
            </a:r>
            <a:endParaRPr lang="en-US" altLang="ja-JP" sz="900" dirty="0"/>
          </a:p>
          <a:p>
            <a:r>
              <a:rPr lang="ja-JP" altLang="en-US" dirty="0" smtClean="0"/>
              <a:t>・</a:t>
            </a:r>
            <a:r>
              <a:rPr lang="ja-JP" altLang="en-US" sz="2400" dirty="0" smtClean="0"/>
              <a:t>資源の枯渇により、子孫は過去の状況に遭遇する。</a:t>
            </a:r>
            <a:endParaRPr lang="en-US" altLang="ja-JP" sz="2400" dirty="0" smtClean="0"/>
          </a:p>
          <a:p>
            <a:r>
              <a:rPr kumimoji="1" lang="ja-JP" altLang="en-US" dirty="0" smtClean="0"/>
              <a:t>　</a:t>
            </a:r>
            <a:r>
              <a:rPr kumimoji="1" lang="en-US" altLang="ja-JP" dirty="0" smtClean="0"/>
              <a:t>1</a:t>
            </a:r>
            <a:r>
              <a:rPr kumimoji="1" lang="ja-JP" altLang="en-US" dirty="0" smtClean="0"/>
              <a:t>）</a:t>
            </a:r>
            <a:r>
              <a:rPr lang="ja-JP" altLang="en-US" dirty="0"/>
              <a:t>近世</a:t>
            </a:r>
            <a:r>
              <a:rPr kumimoji="1" lang="ja-JP" altLang="en-US" dirty="0" smtClean="0"/>
              <a:t>の</a:t>
            </a:r>
            <a:r>
              <a:rPr kumimoji="1" lang="ja-JP" altLang="en-US" dirty="0" smtClean="0"/>
              <a:t>生活を知り、有用技術を伝承すること</a:t>
            </a:r>
            <a:endParaRPr kumimoji="1" lang="en-US" altLang="ja-JP" dirty="0" smtClean="0"/>
          </a:p>
          <a:p>
            <a:r>
              <a:rPr lang="ja-JP" altLang="en-US" dirty="0"/>
              <a:t>　</a:t>
            </a:r>
            <a:r>
              <a:rPr lang="en-US" altLang="ja-JP" dirty="0" smtClean="0"/>
              <a:t>2</a:t>
            </a:r>
            <a:r>
              <a:rPr lang="ja-JP" altLang="en-US" dirty="0" smtClean="0"/>
              <a:t>）子孫自体と子孫の環境を保全すること</a:t>
            </a:r>
            <a:endParaRPr kumimoji="1" lang="en-US" altLang="ja-JP" dirty="0"/>
          </a:p>
        </p:txBody>
      </p:sp>
    </p:spTree>
    <p:extLst>
      <p:ext uri="{BB962C8B-B14F-4D97-AF65-F5344CB8AC3E}">
        <p14:creationId xmlns:p14="http://schemas.microsoft.com/office/powerpoint/2010/main" val="37289063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41530" y="1052736"/>
            <a:ext cx="8388932" cy="3139321"/>
          </a:xfrm>
          <a:prstGeom prst="rect">
            <a:avLst/>
          </a:prstGeom>
          <a:ln>
            <a:solidFill>
              <a:srgbClr val="00B050"/>
            </a:solidFill>
          </a:ln>
        </p:spPr>
        <p:txBody>
          <a:bodyPr wrap="square">
            <a:spAutoFit/>
          </a:bodyPr>
          <a:lstStyle/>
          <a:p>
            <a:r>
              <a:rPr lang="ja-JP" altLang="en-US" dirty="0" smtClean="0"/>
              <a:t>・スペイン王カルロス</a:t>
            </a:r>
            <a:r>
              <a:rPr lang="en-US" altLang="ja-JP" dirty="0" smtClean="0"/>
              <a:t>1</a:t>
            </a:r>
            <a:r>
              <a:rPr lang="ja-JP" altLang="en-US" dirty="0" smtClean="0"/>
              <a:t>世に西回り</a:t>
            </a:r>
            <a:r>
              <a:rPr lang="ja-JP" altLang="en-US" dirty="0"/>
              <a:t>ルート</a:t>
            </a:r>
            <a:r>
              <a:rPr lang="ja-JP" altLang="en-US" dirty="0" smtClean="0"/>
              <a:t>は遥かに安く香料を入手できると説得した。</a:t>
            </a:r>
            <a:endParaRPr lang="en-US" altLang="ja-JP" dirty="0" smtClean="0"/>
          </a:p>
          <a:p>
            <a:r>
              <a:rPr lang="ja-JP" altLang="en-US" dirty="0" smtClean="0"/>
              <a:t>・</a:t>
            </a:r>
            <a:r>
              <a:rPr lang="en-US" altLang="ja-JP" dirty="0"/>
              <a:t>1519</a:t>
            </a:r>
            <a:r>
              <a:rPr lang="ja-JP" altLang="en-US" dirty="0" smtClean="0"/>
              <a:t>年</a:t>
            </a:r>
            <a:r>
              <a:rPr lang="en-US" altLang="ja-JP" dirty="0" smtClean="0"/>
              <a:t>8</a:t>
            </a:r>
            <a:r>
              <a:rPr lang="ja-JP" altLang="en-US" dirty="0" smtClean="0"/>
              <a:t>月</a:t>
            </a:r>
            <a:r>
              <a:rPr lang="ja-JP" altLang="en-US" dirty="0" smtClean="0">
                <a:solidFill>
                  <a:srgbClr val="C00000"/>
                </a:solidFill>
              </a:rPr>
              <a:t>ポルトガル人</a:t>
            </a:r>
            <a:r>
              <a:rPr lang="ja-JP" altLang="en-US" dirty="0"/>
              <a:t>マゼラン</a:t>
            </a:r>
            <a:r>
              <a:rPr lang="ja-JP" altLang="en-US" dirty="0" smtClean="0"/>
              <a:t>は</a:t>
            </a:r>
            <a:r>
              <a:rPr lang="ja-JP" altLang="en-US" dirty="0" smtClean="0">
                <a:solidFill>
                  <a:srgbClr val="FF0000"/>
                </a:solidFill>
              </a:rPr>
              <a:t>スペイン</a:t>
            </a:r>
            <a:r>
              <a:rPr lang="ja-JP" altLang="en-US" dirty="0">
                <a:solidFill>
                  <a:srgbClr val="FF0000"/>
                </a:solidFill>
              </a:rPr>
              <a:t>船</a:t>
            </a:r>
            <a:r>
              <a:rPr lang="en-US" altLang="ja-JP" dirty="0">
                <a:solidFill>
                  <a:srgbClr val="FF0000"/>
                </a:solidFill>
              </a:rPr>
              <a:t>5</a:t>
            </a:r>
            <a:r>
              <a:rPr lang="ja-JP" altLang="en-US" dirty="0" smtClean="0">
                <a:solidFill>
                  <a:srgbClr val="FF0000"/>
                </a:solidFill>
              </a:rPr>
              <a:t>隻</a:t>
            </a:r>
            <a:r>
              <a:rPr lang="en-US" altLang="ja-JP" dirty="0" smtClean="0">
                <a:solidFill>
                  <a:srgbClr val="00B050"/>
                </a:solidFill>
              </a:rPr>
              <a:t>270</a:t>
            </a:r>
            <a:r>
              <a:rPr lang="ja-JP" altLang="en-US" dirty="0" smtClean="0">
                <a:solidFill>
                  <a:srgbClr val="00B050"/>
                </a:solidFill>
              </a:rPr>
              <a:t>人</a:t>
            </a:r>
            <a:r>
              <a:rPr lang="ja-JP" altLang="en-US" dirty="0" smtClean="0">
                <a:solidFill>
                  <a:srgbClr val="FF0000"/>
                </a:solidFill>
              </a:rPr>
              <a:t>の</a:t>
            </a:r>
            <a:r>
              <a:rPr lang="ja-JP" altLang="en-US" dirty="0">
                <a:solidFill>
                  <a:srgbClr val="FF0000"/>
                </a:solidFill>
              </a:rPr>
              <a:t>艦隊</a:t>
            </a:r>
            <a:r>
              <a:rPr lang="ja-JP" altLang="en-US" dirty="0"/>
              <a:t>を</a:t>
            </a:r>
            <a:r>
              <a:rPr lang="ja-JP" altLang="en-US" dirty="0" smtClean="0"/>
              <a:t>率いて出発した。</a:t>
            </a:r>
            <a:endParaRPr lang="en-US" altLang="ja-JP" dirty="0" smtClean="0"/>
          </a:p>
          <a:p>
            <a:r>
              <a:rPr lang="ja-JP" altLang="en-US" dirty="0" smtClean="0"/>
              <a:t>・</a:t>
            </a:r>
            <a:r>
              <a:rPr lang="en-US" altLang="ja-JP" dirty="0" smtClean="0"/>
              <a:t>4</a:t>
            </a:r>
            <a:r>
              <a:rPr lang="ja-JP" altLang="en-US" dirty="0" smtClean="0"/>
              <a:t>か月後</a:t>
            </a:r>
            <a:r>
              <a:rPr lang="ja-JP" altLang="en-US" dirty="0" smtClean="0">
                <a:solidFill>
                  <a:srgbClr val="FF0000"/>
                </a:solidFill>
              </a:rPr>
              <a:t>リオ</a:t>
            </a:r>
            <a:r>
              <a:rPr lang="ja-JP" altLang="en-US" dirty="0">
                <a:solidFill>
                  <a:srgbClr val="FF0000"/>
                </a:solidFill>
              </a:rPr>
              <a:t>・デ・ジャネイロ</a:t>
            </a:r>
            <a:r>
              <a:rPr lang="ja-JP" altLang="en-US" dirty="0"/>
              <a:t>地方</a:t>
            </a:r>
            <a:r>
              <a:rPr lang="ja-JP" altLang="en-US" dirty="0" smtClean="0"/>
              <a:t>で裸族</a:t>
            </a:r>
            <a:r>
              <a:rPr lang="ja-JP" altLang="en-US" dirty="0"/>
              <a:t>トゥピナンパ族と出会う</a:t>
            </a:r>
            <a:r>
              <a:rPr lang="ja-JP" altLang="en-US" dirty="0" smtClean="0"/>
              <a:t>。</a:t>
            </a:r>
            <a:endParaRPr lang="en-US" altLang="ja-JP" dirty="0" smtClean="0"/>
          </a:p>
          <a:p>
            <a:r>
              <a:rPr lang="ja-JP" altLang="en-US" dirty="0" smtClean="0"/>
              <a:t>・南米大陸</a:t>
            </a:r>
            <a:r>
              <a:rPr lang="ja-JP" altLang="en-US" dirty="0"/>
              <a:t>南端の</a:t>
            </a:r>
            <a:r>
              <a:rPr lang="ja-JP" altLang="en-US" dirty="0">
                <a:solidFill>
                  <a:srgbClr val="FF0000"/>
                </a:solidFill>
              </a:rPr>
              <a:t>マゼラン海峡を発見</a:t>
            </a:r>
            <a:r>
              <a:rPr lang="ja-JP" altLang="en-US" dirty="0" smtClean="0"/>
              <a:t>したが、</a:t>
            </a:r>
            <a:r>
              <a:rPr lang="ja-JP" altLang="en-US" dirty="0" smtClean="0">
                <a:solidFill>
                  <a:srgbClr val="0033CC"/>
                </a:solidFill>
              </a:rPr>
              <a:t>スペイン人の</a:t>
            </a:r>
            <a:r>
              <a:rPr lang="ja-JP" altLang="en-US" dirty="0" smtClean="0">
                <a:solidFill>
                  <a:srgbClr val="1903BF"/>
                </a:solidFill>
              </a:rPr>
              <a:t>反乱で艦隊</a:t>
            </a:r>
            <a:r>
              <a:rPr lang="ja-JP" altLang="en-US" dirty="0">
                <a:solidFill>
                  <a:srgbClr val="1903BF"/>
                </a:solidFill>
              </a:rPr>
              <a:t>は</a:t>
            </a:r>
            <a:r>
              <a:rPr lang="en-US" altLang="ja-JP" dirty="0">
                <a:solidFill>
                  <a:srgbClr val="1903BF"/>
                </a:solidFill>
              </a:rPr>
              <a:t>3</a:t>
            </a:r>
            <a:r>
              <a:rPr lang="ja-JP" altLang="en-US" dirty="0">
                <a:solidFill>
                  <a:srgbClr val="1903BF"/>
                </a:solidFill>
              </a:rPr>
              <a:t>隻</a:t>
            </a:r>
            <a:r>
              <a:rPr lang="ja-JP" altLang="en-US" dirty="0" smtClean="0">
                <a:solidFill>
                  <a:srgbClr val="1903BF"/>
                </a:solidFill>
              </a:rPr>
              <a:t>となる</a:t>
            </a:r>
            <a:r>
              <a:rPr lang="ja-JP" altLang="en-US" dirty="0" smtClean="0"/>
              <a:t>。</a:t>
            </a:r>
            <a:endParaRPr lang="en-US" altLang="ja-JP" dirty="0" smtClean="0"/>
          </a:p>
          <a:p>
            <a:r>
              <a:rPr lang="ja-JP" altLang="en-US" dirty="0" smtClean="0"/>
              <a:t>・</a:t>
            </a:r>
            <a:r>
              <a:rPr lang="en-US" altLang="ja-JP" dirty="0"/>
              <a:t>1521</a:t>
            </a:r>
            <a:r>
              <a:rPr lang="ja-JP" altLang="en-US" dirty="0"/>
              <a:t>年</a:t>
            </a:r>
            <a:r>
              <a:rPr lang="en-US" altLang="ja-JP" dirty="0"/>
              <a:t>3</a:t>
            </a:r>
            <a:r>
              <a:rPr lang="ja-JP" altLang="en-US" dirty="0"/>
              <a:t>月</a:t>
            </a:r>
            <a:r>
              <a:rPr lang="ja-JP" altLang="en-US" dirty="0" smtClean="0">
                <a:solidFill>
                  <a:srgbClr val="1903BF"/>
                </a:solidFill>
              </a:rPr>
              <a:t>餓死</a:t>
            </a:r>
            <a:r>
              <a:rPr lang="ja-JP" altLang="en-US" dirty="0">
                <a:solidFill>
                  <a:srgbClr val="1903BF"/>
                </a:solidFill>
              </a:rPr>
              <a:t>寸前の</a:t>
            </a:r>
            <a:r>
              <a:rPr lang="ja-JP" altLang="en-US" dirty="0">
                <a:solidFill>
                  <a:srgbClr val="FF0000"/>
                </a:solidFill>
              </a:rPr>
              <a:t>マゼランの艦隊</a:t>
            </a:r>
            <a:r>
              <a:rPr lang="ja-JP" altLang="en-US" dirty="0" smtClean="0">
                <a:solidFill>
                  <a:srgbClr val="FF0000"/>
                </a:solidFill>
              </a:rPr>
              <a:t>はグアム</a:t>
            </a:r>
            <a:r>
              <a:rPr lang="ja-JP" altLang="en-US" dirty="0">
                <a:solidFill>
                  <a:srgbClr val="FF0000"/>
                </a:solidFill>
              </a:rPr>
              <a:t>島</a:t>
            </a:r>
            <a:r>
              <a:rPr lang="ja-JP" altLang="en-US" dirty="0"/>
              <a:t>に</a:t>
            </a:r>
            <a:r>
              <a:rPr lang="ja-JP" altLang="en-US" dirty="0" smtClean="0"/>
              <a:t>到着。島民</a:t>
            </a:r>
            <a:r>
              <a:rPr lang="ja-JP" altLang="en-US" dirty="0"/>
              <a:t>を</a:t>
            </a:r>
            <a:r>
              <a:rPr lang="en-US" altLang="ja-JP" dirty="0"/>
              <a:t>7</a:t>
            </a:r>
            <a:r>
              <a:rPr lang="ja-JP" altLang="en-US" dirty="0" smtClean="0"/>
              <a:t>人を殺害する。</a:t>
            </a:r>
            <a:endParaRPr lang="en-US" altLang="ja-JP" dirty="0" smtClean="0"/>
          </a:p>
          <a:p>
            <a:r>
              <a:rPr lang="ja-JP" altLang="en-US" dirty="0" smtClean="0"/>
              <a:t>・</a:t>
            </a:r>
            <a:r>
              <a:rPr lang="en-US" altLang="ja-JP" dirty="0"/>
              <a:t>1521</a:t>
            </a:r>
            <a:r>
              <a:rPr lang="ja-JP" altLang="en-US" dirty="0" smtClean="0"/>
              <a:t>年</a:t>
            </a:r>
            <a:r>
              <a:rPr lang="ja-JP" altLang="en-US" dirty="0">
                <a:solidFill>
                  <a:srgbClr val="0033CC"/>
                </a:solidFill>
              </a:rPr>
              <a:t>マゼランは</a:t>
            </a:r>
            <a:r>
              <a:rPr lang="ja-JP" altLang="en-US" dirty="0" smtClean="0">
                <a:solidFill>
                  <a:srgbClr val="0033CC"/>
                </a:solidFill>
              </a:rPr>
              <a:t>フィリピン</a:t>
            </a:r>
            <a:r>
              <a:rPr lang="ja-JP" altLang="en-US" dirty="0" smtClean="0"/>
              <a:t>で布教活動に反抗する村を焼き払ったため、</a:t>
            </a:r>
            <a:r>
              <a:rPr lang="ja-JP" altLang="en-US" dirty="0" smtClean="0">
                <a:solidFill>
                  <a:srgbClr val="0033CC"/>
                </a:solidFill>
              </a:rPr>
              <a:t>殺された</a:t>
            </a:r>
            <a:r>
              <a:rPr lang="ja-JP" altLang="en-US" dirty="0" smtClean="0"/>
              <a:t>。</a:t>
            </a:r>
            <a:endParaRPr lang="en-US" altLang="ja-JP" dirty="0"/>
          </a:p>
          <a:p>
            <a:r>
              <a:rPr lang="ja-JP" altLang="en-US" dirty="0" smtClean="0"/>
              <a:t>・</a:t>
            </a:r>
            <a:r>
              <a:rPr lang="en-US" altLang="ja-JP" dirty="0" smtClean="0"/>
              <a:t>1521</a:t>
            </a:r>
            <a:r>
              <a:rPr lang="ja-JP" altLang="en-US" dirty="0" smtClean="0"/>
              <a:t>年</a:t>
            </a:r>
            <a:r>
              <a:rPr lang="en-US" altLang="ja-JP" dirty="0" smtClean="0"/>
              <a:t>11</a:t>
            </a:r>
            <a:r>
              <a:rPr lang="ja-JP" altLang="en-US" dirty="0" smtClean="0"/>
              <a:t>月、</a:t>
            </a:r>
            <a:r>
              <a:rPr lang="en-US" altLang="ja-JP" dirty="0" smtClean="0"/>
              <a:t>60</a:t>
            </a:r>
            <a:r>
              <a:rPr lang="ja-JP" altLang="en-US" dirty="0" smtClean="0"/>
              <a:t>人が</a:t>
            </a:r>
            <a:r>
              <a:rPr lang="en-US" altLang="ja-JP" dirty="0" smtClean="0"/>
              <a:t>2</a:t>
            </a:r>
            <a:r>
              <a:rPr lang="ja-JP" altLang="en-US" dirty="0" smtClean="0"/>
              <a:t>隻でモルッカ</a:t>
            </a:r>
            <a:r>
              <a:rPr lang="ja-JP" altLang="en-US" dirty="0"/>
              <a:t>諸島に到達した。丁子を</a:t>
            </a:r>
            <a:r>
              <a:rPr lang="ja-JP" altLang="en-US" dirty="0" smtClean="0"/>
              <a:t>積み過ぎでトリニダード</a:t>
            </a:r>
            <a:endParaRPr lang="en-US" altLang="ja-JP" dirty="0" smtClean="0"/>
          </a:p>
          <a:p>
            <a:r>
              <a:rPr lang="ja-JP" altLang="en-US" dirty="0"/>
              <a:t>　</a:t>
            </a:r>
            <a:r>
              <a:rPr lang="ja-JP" altLang="en-US" dirty="0" smtClean="0"/>
              <a:t>号</a:t>
            </a:r>
            <a:r>
              <a:rPr lang="ja-JP" altLang="en-US" dirty="0"/>
              <a:t>は浸水</a:t>
            </a:r>
            <a:r>
              <a:rPr lang="ja-JP" altLang="en-US" dirty="0" smtClean="0"/>
              <a:t>。エルカーノ</a:t>
            </a:r>
            <a:r>
              <a:rPr lang="ja-JP" altLang="en-US" dirty="0"/>
              <a:t>を船長として</a:t>
            </a:r>
            <a:r>
              <a:rPr lang="ja-JP" altLang="en-US" dirty="0">
                <a:solidFill>
                  <a:srgbClr val="FF0000"/>
                </a:solidFill>
              </a:rPr>
              <a:t>ビクトリア号</a:t>
            </a:r>
            <a:r>
              <a:rPr lang="en-US" altLang="ja-JP" dirty="0">
                <a:solidFill>
                  <a:srgbClr val="FF0000"/>
                </a:solidFill>
              </a:rPr>
              <a:t>1</a:t>
            </a:r>
            <a:r>
              <a:rPr lang="ja-JP" altLang="en-US" dirty="0">
                <a:solidFill>
                  <a:srgbClr val="FF0000"/>
                </a:solidFill>
              </a:rPr>
              <a:t>隻</a:t>
            </a:r>
            <a:r>
              <a:rPr lang="en-US" altLang="ja-JP" dirty="0">
                <a:solidFill>
                  <a:srgbClr val="FF0000"/>
                </a:solidFill>
              </a:rPr>
              <a:t>60</a:t>
            </a:r>
            <a:r>
              <a:rPr lang="ja-JP" altLang="en-US" dirty="0" smtClean="0">
                <a:solidFill>
                  <a:srgbClr val="FF0000"/>
                </a:solidFill>
              </a:rPr>
              <a:t>人</a:t>
            </a:r>
            <a:r>
              <a:rPr lang="ja-JP" altLang="en-US" dirty="0" smtClean="0"/>
              <a:t>で出発。</a:t>
            </a:r>
            <a:endParaRPr lang="en-US" altLang="ja-JP" dirty="0" smtClean="0"/>
          </a:p>
          <a:p>
            <a:r>
              <a:rPr lang="ja-JP" altLang="en-US" dirty="0" smtClean="0"/>
              <a:t>・</a:t>
            </a:r>
            <a:r>
              <a:rPr lang="ja-JP" altLang="en-US" dirty="0"/>
              <a:t>スペイン船ビクトリア号</a:t>
            </a:r>
            <a:r>
              <a:rPr lang="ja-JP" altLang="en-US" dirty="0" smtClean="0"/>
              <a:t>は、ポルトガル</a:t>
            </a:r>
            <a:r>
              <a:rPr lang="ja-JP" altLang="en-US" dirty="0"/>
              <a:t>の勢力圏内で途中の港に</a:t>
            </a:r>
            <a:r>
              <a:rPr lang="ja-JP" altLang="en-US" dirty="0" smtClean="0"/>
              <a:t>立ち寄れないため</a:t>
            </a:r>
            <a:endParaRPr lang="en-US" altLang="ja-JP" dirty="0" smtClean="0"/>
          </a:p>
          <a:p>
            <a:r>
              <a:rPr lang="ja-JP" altLang="en-US" dirty="0"/>
              <a:t>　</a:t>
            </a:r>
            <a:r>
              <a:rPr lang="ja-JP" altLang="en-US" dirty="0" smtClean="0">
                <a:solidFill>
                  <a:srgbClr val="00B050"/>
                </a:solidFill>
              </a:rPr>
              <a:t>壊血病</a:t>
            </a:r>
            <a:r>
              <a:rPr lang="ja-JP" altLang="en-US" dirty="0">
                <a:solidFill>
                  <a:srgbClr val="00B050"/>
                </a:solidFill>
              </a:rPr>
              <a:t>と栄養失調で多くの死者</a:t>
            </a:r>
            <a:r>
              <a:rPr lang="ja-JP" altLang="en-US" dirty="0"/>
              <a:t>を</a:t>
            </a:r>
            <a:r>
              <a:rPr lang="ja-JP" altLang="en-US" dirty="0" smtClean="0"/>
              <a:t>出した。</a:t>
            </a:r>
            <a:endParaRPr lang="en-US" altLang="ja-JP" dirty="0" smtClean="0"/>
          </a:p>
          <a:p>
            <a:r>
              <a:rPr lang="ja-JP" altLang="en-US" dirty="0" smtClean="0"/>
              <a:t>・</a:t>
            </a:r>
            <a:r>
              <a:rPr lang="en-US" altLang="ja-JP" dirty="0"/>
              <a:t>1522</a:t>
            </a:r>
            <a:r>
              <a:rPr lang="ja-JP" altLang="en-US" dirty="0" smtClean="0"/>
              <a:t>年</a:t>
            </a:r>
            <a:r>
              <a:rPr lang="en-US" altLang="ja-JP" dirty="0"/>
              <a:t>9</a:t>
            </a:r>
            <a:r>
              <a:rPr lang="ja-JP" altLang="en-US" dirty="0"/>
              <a:t>月</a:t>
            </a:r>
            <a:r>
              <a:rPr lang="ja-JP" altLang="en-US" dirty="0" smtClean="0"/>
              <a:t>にセルビアに帰港。</a:t>
            </a:r>
            <a:r>
              <a:rPr lang="en-US" altLang="ja-JP" dirty="0" smtClean="0">
                <a:solidFill>
                  <a:srgbClr val="FF0000"/>
                </a:solidFill>
              </a:rPr>
              <a:t>1</a:t>
            </a:r>
            <a:r>
              <a:rPr lang="ja-JP" altLang="en-US" dirty="0" smtClean="0">
                <a:solidFill>
                  <a:srgbClr val="FF0000"/>
                </a:solidFill>
              </a:rPr>
              <a:t>隻</a:t>
            </a:r>
            <a:r>
              <a:rPr lang="en-US" altLang="ja-JP" dirty="0" smtClean="0">
                <a:solidFill>
                  <a:srgbClr val="00B050"/>
                </a:solidFill>
              </a:rPr>
              <a:t>18</a:t>
            </a:r>
            <a:r>
              <a:rPr lang="ja-JP" altLang="en-US" dirty="0" smtClean="0">
                <a:solidFill>
                  <a:srgbClr val="00B050"/>
                </a:solidFill>
              </a:rPr>
              <a:t>人</a:t>
            </a:r>
            <a:r>
              <a:rPr lang="ja-JP" altLang="en-US" dirty="0" smtClean="0">
                <a:solidFill>
                  <a:srgbClr val="FF0000"/>
                </a:solidFill>
              </a:rPr>
              <a:t>が史上初の</a:t>
            </a:r>
            <a:r>
              <a:rPr lang="ja-JP" altLang="en-US" dirty="0">
                <a:solidFill>
                  <a:srgbClr val="FF0000"/>
                </a:solidFill>
              </a:rPr>
              <a:t>世界一周を達成</a:t>
            </a:r>
            <a:r>
              <a:rPr lang="ja-JP" altLang="en-US" dirty="0" smtClean="0"/>
              <a:t>した。</a:t>
            </a:r>
            <a:endParaRPr lang="ja-JP" altLang="en-US" dirty="0"/>
          </a:p>
        </p:txBody>
      </p:sp>
      <p:sp>
        <p:nvSpPr>
          <p:cNvPr id="5" name="正方形/長方形 4"/>
          <p:cNvSpPr/>
          <p:nvPr/>
        </p:nvSpPr>
        <p:spPr>
          <a:xfrm>
            <a:off x="341530" y="4365104"/>
            <a:ext cx="8388932" cy="2015936"/>
          </a:xfrm>
          <a:prstGeom prst="rect">
            <a:avLst/>
          </a:prstGeom>
          <a:ln>
            <a:solidFill>
              <a:srgbClr val="0033CC"/>
            </a:solidFill>
          </a:ln>
        </p:spPr>
        <p:txBody>
          <a:bodyPr wrap="square">
            <a:spAutoFit/>
          </a:bodyPr>
          <a:lstStyle/>
          <a:p>
            <a:r>
              <a:rPr lang="ja-JP" altLang="en-US" dirty="0" smtClean="0"/>
              <a:t>・</a:t>
            </a:r>
            <a:r>
              <a:rPr lang="en-US" altLang="ja-JP" dirty="0" smtClean="0">
                <a:solidFill>
                  <a:srgbClr val="FF0000"/>
                </a:solidFill>
              </a:rPr>
              <a:t>2</a:t>
            </a:r>
            <a:r>
              <a:rPr lang="ja-JP" altLang="en-US" dirty="0" smtClean="0">
                <a:solidFill>
                  <a:srgbClr val="FF0000"/>
                </a:solidFill>
              </a:rPr>
              <a:t>年分の食料</a:t>
            </a:r>
            <a:r>
              <a:rPr lang="ja-JP" altLang="en-US" dirty="0" smtClean="0"/>
              <a:t>として、堅パン </a:t>
            </a:r>
            <a:r>
              <a:rPr lang="en-US" altLang="ja-JP" dirty="0" smtClean="0"/>
              <a:t>(100</a:t>
            </a:r>
            <a:r>
              <a:rPr lang="ja-JP" altLang="en-US" dirty="0"/>
              <a:t>トン</a:t>
            </a:r>
            <a:r>
              <a:rPr lang="en-US" altLang="ja-JP" dirty="0"/>
              <a:t>)</a:t>
            </a:r>
            <a:r>
              <a:rPr lang="ja-JP" altLang="en-US" dirty="0" err="1"/>
              <a:t>、</a:t>
            </a:r>
            <a:r>
              <a:rPr lang="ja-JP" altLang="en-US" dirty="0"/>
              <a:t>塩漬</a:t>
            </a:r>
            <a:r>
              <a:rPr lang="ja-JP" altLang="en-US" dirty="0" smtClean="0"/>
              <a:t>牛肉（</a:t>
            </a:r>
            <a:r>
              <a:rPr lang="en-US" altLang="ja-JP" dirty="0"/>
              <a:t>30</a:t>
            </a:r>
            <a:r>
              <a:rPr lang="ja-JP" altLang="en-US" dirty="0" smtClean="0"/>
              <a:t>トン</a:t>
            </a:r>
            <a:r>
              <a:rPr lang="en-US" altLang="ja-JP" dirty="0" smtClean="0"/>
              <a:t>)</a:t>
            </a:r>
            <a:r>
              <a:rPr lang="ja-JP" altLang="en-US" dirty="0" err="1"/>
              <a:t>、</a:t>
            </a:r>
            <a:r>
              <a:rPr lang="ja-JP" altLang="en-US" dirty="0"/>
              <a:t>塩漬</a:t>
            </a:r>
            <a:r>
              <a:rPr lang="ja-JP" altLang="en-US" dirty="0" smtClean="0"/>
              <a:t>豚肉</a:t>
            </a:r>
            <a:r>
              <a:rPr lang="en-US" altLang="ja-JP" dirty="0" smtClean="0"/>
              <a:t> (25</a:t>
            </a:r>
            <a:r>
              <a:rPr lang="ja-JP" altLang="en-US" dirty="0"/>
              <a:t>トン</a:t>
            </a:r>
            <a:r>
              <a:rPr lang="en-US" altLang="ja-JP" dirty="0"/>
              <a:t>)</a:t>
            </a:r>
            <a:r>
              <a:rPr lang="ja-JP" altLang="en-US" dirty="0" err="1"/>
              <a:t>、</a:t>
            </a:r>
            <a:r>
              <a:rPr lang="ja-JP" altLang="en-US" dirty="0"/>
              <a:t>エジプト</a:t>
            </a:r>
            <a:r>
              <a:rPr lang="ja-JP" altLang="en-US" dirty="0" smtClean="0"/>
              <a:t>豆</a:t>
            </a:r>
            <a:r>
              <a:rPr lang="en-US" altLang="ja-JP" dirty="0" smtClean="0"/>
              <a:t> (</a:t>
            </a:r>
            <a:r>
              <a:rPr lang="en-US" altLang="ja-JP" dirty="0"/>
              <a:t>5</a:t>
            </a:r>
            <a:r>
              <a:rPr lang="ja-JP" altLang="en-US" dirty="0" smtClean="0"/>
              <a:t>トン</a:t>
            </a:r>
            <a:r>
              <a:rPr lang="en-US" altLang="ja-JP" dirty="0" smtClean="0"/>
              <a:t>)</a:t>
            </a:r>
            <a:r>
              <a:rPr lang="ja-JP" altLang="en-US" dirty="0" err="1" smtClean="0"/>
              <a:t>、</a:t>
            </a:r>
            <a:r>
              <a:rPr lang="ja-JP" altLang="en-US" dirty="0" smtClean="0"/>
              <a:t>塩漬魚</a:t>
            </a:r>
            <a:r>
              <a:rPr lang="ja-JP" altLang="en-US" dirty="0"/>
              <a:t>、アンチョビ、干し豆、干しぶどう、干しイチジク、米、蜂蜜、</a:t>
            </a:r>
            <a:r>
              <a:rPr lang="ja-JP" altLang="en-US" dirty="0" smtClean="0"/>
              <a:t>ナッツ、</a:t>
            </a:r>
            <a:endParaRPr lang="en-US" altLang="ja-JP" dirty="0" smtClean="0"/>
          </a:p>
          <a:p>
            <a:r>
              <a:rPr lang="ja-JP" altLang="en-US" dirty="0" smtClean="0"/>
              <a:t>ワイン</a:t>
            </a:r>
            <a:r>
              <a:rPr lang="en-US" altLang="ja-JP" dirty="0" smtClean="0"/>
              <a:t>2</a:t>
            </a:r>
            <a:r>
              <a:rPr lang="ja-JP" altLang="en-US" dirty="0" smtClean="0"/>
              <a:t>年分（</a:t>
            </a:r>
            <a:r>
              <a:rPr lang="en-US" altLang="ja-JP" dirty="0" smtClean="0"/>
              <a:t>1</a:t>
            </a:r>
            <a:r>
              <a:rPr lang="ja-JP" altLang="en-US" dirty="0" smtClean="0"/>
              <a:t>パイント</a:t>
            </a:r>
            <a:r>
              <a:rPr lang="en-US" altLang="ja-JP" dirty="0" smtClean="0"/>
              <a:t>/</a:t>
            </a:r>
            <a:r>
              <a:rPr lang="ja-JP" altLang="en-US" dirty="0" smtClean="0"/>
              <a:t>人</a:t>
            </a:r>
            <a:r>
              <a:rPr lang="en-US" altLang="ja-JP" dirty="0" smtClean="0"/>
              <a:t>/</a:t>
            </a:r>
            <a:r>
              <a:rPr lang="ja-JP" altLang="en-US" dirty="0" smtClean="0"/>
              <a:t>日）を積載した。船から釣りをして魚を採って食べた。</a:t>
            </a:r>
            <a:endParaRPr lang="en-US" altLang="ja-JP" dirty="0" smtClean="0"/>
          </a:p>
          <a:p>
            <a:r>
              <a:rPr lang="ja-JP" altLang="en-US" sz="800" dirty="0" smtClean="0"/>
              <a:t>　</a:t>
            </a:r>
            <a:endParaRPr lang="en-US" altLang="ja-JP" sz="800" dirty="0"/>
          </a:p>
          <a:p>
            <a:r>
              <a:rPr lang="ja-JP" altLang="en-US" dirty="0" smtClean="0"/>
              <a:t>・</a:t>
            </a:r>
            <a:r>
              <a:rPr lang="ja-JP" altLang="en-US" dirty="0" smtClean="0">
                <a:solidFill>
                  <a:srgbClr val="FF0000"/>
                </a:solidFill>
              </a:rPr>
              <a:t>交易品</a:t>
            </a:r>
            <a:r>
              <a:rPr lang="ja-JP" altLang="en-US" dirty="0"/>
              <a:t>と</a:t>
            </a:r>
            <a:r>
              <a:rPr lang="ja-JP" altLang="en-US" dirty="0" smtClean="0"/>
              <a:t>して、銅</a:t>
            </a:r>
            <a:r>
              <a:rPr lang="en-US" altLang="ja-JP" dirty="0" smtClean="0"/>
              <a:t>(</a:t>
            </a:r>
            <a:r>
              <a:rPr lang="en-US" altLang="ja-JP" dirty="0"/>
              <a:t>10</a:t>
            </a:r>
            <a:r>
              <a:rPr lang="ja-JP" altLang="en-US" dirty="0" smtClean="0"/>
              <a:t>トン</a:t>
            </a:r>
            <a:r>
              <a:rPr lang="en-US" altLang="ja-JP" dirty="0" smtClean="0"/>
              <a:t>)</a:t>
            </a:r>
            <a:r>
              <a:rPr lang="ja-JP" altLang="en-US" dirty="0" err="1"/>
              <a:t>、</a:t>
            </a:r>
            <a:r>
              <a:rPr lang="ja-JP" altLang="en-US" dirty="0" smtClean="0"/>
              <a:t>水銀（</a:t>
            </a:r>
            <a:r>
              <a:rPr lang="en-US" altLang="ja-JP" dirty="0" smtClean="0"/>
              <a:t>1</a:t>
            </a:r>
            <a:r>
              <a:rPr lang="ja-JP" altLang="en-US" dirty="0"/>
              <a:t>トン</a:t>
            </a:r>
            <a:r>
              <a:rPr lang="en-US" altLang="ja-JP" dirty="0"/>
              <a:t>)</a:t>
            </a:r>
            <a:r>
              <a:rPr lang="ja-JP" altLang="en-US" dirty="0" err="1" smtClean="0"/>
              <a:t>、</a:t>
            </a:r>
            <a:r>
              <a:rPr lang="ja-JP" altLang="en-US" dirty="0" smtClean="0"/>
              <a:t>小刀</a:t>
            </a:r>
            <a:r>
              <a:rPr lang="en-US" altLang="ja-JP" dirty="0"/>
              <a:t>4800</a:t>
            </a:r>
            <a:r>
              <a:rPr lang="ja-JP" altLang="en-US" dirty="0"/>
              <a:t>本、鏡</a:t>
            </a:r>
            <a:r>
              <a:rPr lang="en-US" altLang="ja-JP" dirty="0"/>
              <a:t>1000</a:t>
            </a:r>
            <a:r>
              <a:rPr lang="ja-JP" altLang="en-US" dirty="0"/>
              <a:t>個、鋏</a:t>
            </a:r>
            <a:r>
              <a:rPr lang="en-US" altLang="ja-JP" dirty="0"/>
              <a:t>600</a:t>
            </a:r>
            <a:r>
              <a:rPr lang="ja-JP" altLang="en-US" dirty="0"/>
              <a:t>個、櫛</a:t>
            </a:r>
            <a:r>
              <a:rPr lang="en-US" altLang="ja-JP" dirty="0"/>
              <a:t>1500</a:t>
            </a:r>
            <a:r>
              <a:rPr lang="ja-JP" altLang="en-US" dirty="0"/>
              <a:t>個、鈴</a:t>
            </a:r>
            <a:r>
              <a:rPr lang="en-US" altLang="ja-JP" dirty="0"/>
              <a:t>1800</a:t>
            </a:r>
            <a:r>
              <a:rPr lang="ja-JP" altLang="en-US" dirty="0"/>
              <a:t>個、水晶</a:t>
            </a:r>
            <a:r>
              <a:rPr lang="en-US" altLang="ja-JP" dirty="0"/>
              <a:t>500</a:t>
            </a:r>
            <a:r>
              <a:rPr lang="ja-JP" altLang="en-US" dirty="0"/>
              <a:t>ポンド、銅や真鍮の</a:t>
            </a:r>
            <a:r>
              <a:rPr lang="ja-JP" altLang="en-US" dirty="0" smtClean="0"/>
              <a:t>腕輪</a:t>
            </a:r>
            <a:r>
              <a:rPr lang="en-US" altLang="ja-JP" dirty="0" smtClean="0"/>
              <a:t>4000</a:t>
            </a:r>
            <a:r>
              <a:rPr lang="ja-JP" altLang="en-US" dirty="0"/>
              <a:t>個、釣り針</a:t>
            </a:r>
            <a:r>
              <a:rPr lang="en-US" altLang="ja-JP" dirty="0"/>
              <a:t>1</a:t>
            </a:r>
            <a:r>
              <a:rPr lang="ja-JP" altLang="en-US" dirty="0"/>
              <a:t>万本、色布</a:t>
            </a:r>
            <a:r>
              <a:rPr lang="en-US" altLang="ja-JP" dirty="0"/>
              <a:t>1</a:t>
            </a:r>
            <a:r>
              <a:rPr lang="ja-JP" altLang="en-US" dirty="0"/>
              <a:t>万束など</a:t>
            </a:r>
            <a:r>
              <a:rPr lang="ja-JP" altLang="en-US" dirty="0" smtClean="0"/>
              <a:t>。</a:t>
            </a:r>
            <a:endParaRPr lang="en-US" altLang="ja-JP" dirty="0" smtClean="0"/>
          </a:p>
          <a:p>
            <a:r>
              <a:rPr lang="ja-JP" altLang="en-US" sz="900" dirty="0"/>
              <a:t>　</a:t>
            </a:r>
            <a:endParaRPr lang="en-US" altLang="ja-JP" sz="900" dirty="0" smtClean="0"/>
          </a:p>
          <a:p>
            <a:r>
              <a:rPr lang="ja-JP" altLang="en-US" dirty="0" smtClean="0"/>
              <a:t>・</a:t>
            </a:r>
            <a:r>
              <a:rPr lang="ja-JP" altLang="en-US" dirty="0" smtClean="0">
                <a:solidFill>
                  <a:srgbClr val="FF0000"/>
                </a:solidFill>
              </a:rPr>
              <a:t>武器</a:t>
            </a:r>
            <a:r>
              <a:rPr lang="ja-JP" altLang="en-US" dirty="0" smtClean="0"/>
              <a:t>として、大砲</a:t>
            </a:r>
            <a:r>
              <a:rPr lang="en-US" altLang="ja-JP" dirty="0" smtClean="0"/>
              <a:t>71</a:t>
            </a:r>
            <a:r>
              <a:rPr lang="ja-JP" altLang="en-US" dirty="0"/>
              <a:t>門、火縄銃</a:t>
            </a:r>
            <a:r>
              <a:rPr lang="en-US" altLang="ja-JP" dirty="0"/>
              <a:t>50</a:t>
            </a:r>
            <a:r>
              <a:rPr lang="ja-JP" altLang="en-US" dirty="0"/>
              <a:t>挺、槍</a:t>
            </a:r>
            <a:r>
              <a:rPr lang="en-US" altLang="ja-JP" dirty="0"/>
              <a:t>1000</a:t>
            </a:r>
            <a:r>
              <a:rPr lang="ja-JP" altLang="en-US" dirty="0"/>
              <a:t>本、兜と甲冑</a:t>
            </a:r>
            <a:r>
              <a:rPr lang="en-US" altLang="ja-JP" dirty="0"/>
              <a:t>100</a:t>
            </a:r>
            <a:r>
              <a:rPr lang="ja-JP" altLang="en-US" dirty="0"/>
              <a:t>組</a:t>
            </a:r>
            <a:r>
              <a:rPr lang="ja-JP" altLang="en-US" dirty="0" smtClean="0"/>
              <a:t>、弓</a:t>
            </a:r>
            <a:r>
              <a:rPr lang="en-US" altLang="ja-JP" dirty="0"/>
              <a:t>60</a:t>
            </a:r>
            <a:r>
              <a:rPr lang="ja-JP" altLang="en-US" dirty="0" smtClean="0"/>
              <a:t>張（矢</a:t>
            </a:r>
            <a:r>
              <a:rPr lang="en-US" altLang="ja-JP" dirty="0" smtClean="0"/>
              <a:t>360</a:t>
            </a:r>
            <a:r>
              <a:rPr lang="ja-JP" altLang="en-US" dirty="0"/>
              <a:t>本</a:t>
            </a:r>
            <a:r>
              <a:rPr lang="ja-JP" altLang="en-US" dirty="0" smtClean="0"/>
              <a:t>）</a:t>
            </a:r>
            <a:endParaRPr lang="en-US" altLang="ja-JP" dirty="0" smtClean="0"/>
          </a:p>
        </p:txBody>
      </p:sp>
      <p:cxnSp>
        <p:nvCxnSpPr>
          <p:cNvPr id="6" name="直線コネクタ 5"/>
          <p:cNvCxnSpPr/>
          <p:nvPr/>
        </p:nvCxnSpPr>
        <p:spPr>
          <a:xfrm>
            <a:off x="5767" y="836712"/>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429417" y="127757"/>
            <a:ext cx="5688632" cy="584775"/>
          </a:xfrm>
          <a:prstGeom prst="rect">
            <a:avLst/>
          </a:prstGeom>
          <a:noFill/>
        </p:spPr>
        <p:txBody>
          <a:bodyPr wrap="square" rtlCol="0">
            <a:spAutoFit/>
          </a:bodyPr>
          <a:lstStyle/>
          <a:p>
            <a:r>
              <a:rPr kumimoji="1" lang="ja-JP" altLang="en-US" sz="3200" dirty="0" smtClean="0"/>
              <a:t>マゼラン世界一周航海の困難</a:t>
            </a:r>
            <a:endParaRPr kumimoji="1" lang="ja-JP" altLang="en-US" sz="3200" dirty="0"/>
          </a:p>
        </p:txBody>
      </p:sp>
    </p:spTree>
    <p:extLst>
      <p:ext uri="{BB962C8B-B14F-4D97-AF65-F5344CB8AC3E}">
        <p14:creationId xmlns:p14="http://schemas.microsoft.com/office/powerpoint/2010/main" val="31729550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42619" y="4581128"/>
            <a:ext cx="8458762" cy="2169825"/>
          </a:xfrm>
          <a:prstGeom prst="rect">
            <a:avLst/>
          </a:prstGeom>
        </p:spPr>
        <p:txBody>
          <a:bodyPr wrap="square">
            <a:spAutoFit/>
          </a:bodyPr>
          <a:lstStyle/>
          <a:p>
            <a:pPr>
              <a:lnSpc>
                <a:spcPct val="150000"/>
              </a:lnSpc>
            </a:pPr>
            <a:r>
              <a:rPr lang="ja-JP" altLang="en-US" dirty="0" smtClean="0"/>
              <a:t>・</a:t>
            </a:r>
            <a:r>
              <a:rPr lang="ja-JP" altLang="en-US" dirty="0" smtClean="0">
                <a:solidFill>
                  <a:srgbClr val="00B050"/>
                </a:solidFill>
              </a:rPr>
              <a:t>鄭和</a:t>
            </a:r>
            <a:r>
              <a:rPr lang="ja-JP" altLang="en-US" dirty="0" smtClean="0"/>
              <a:t> （１３７１</a:t>
            </a:r>
            <a:r>
              <a:rPr lang="ja-JP" altLang="en-US" dirty="0"/>
              <a:t>～</a:t>
            </a:r>
            <a:r>
              <a:rPr lang="ja-JP" altLang="en-US" dirty="0" smtClean="0"/>
              <a:t>１４３４）は雲南出身の </a:t>
            </a:r>
            <a:r>
              <a:rPr lang="ja-JP" altLang="en-US" dirty="0">
                <a:solidFill>
                  <a:srgbClr val="00B050"/>
                </a:solidFill>
              </a:rPr>
              <a:t>イスラム</a:t>
            </a:r>
            <a:r>
              <a:rPr lang="ja-JP" altLang="en-US" dirty="0" smtClean="0">
                <a:solidFill>
                  <a:srgbClr val="00B050"/>
                </a:solidFill>
              </a:rPr>
              <a:t>教徒</a:t>
            </a:r>
            <a:r>
              <a:rPr lang="ja-JP" altLang="en-US" dirty="0" smtClean="0"/>
              <a:t>。明朝</a:t>
            </a:r>
            <a:r>
              <a:rPr lang="ja-JP" altLang="en-US" dirty="0"/>
              <a:t>の永楽</a:t>
            </a:r>
            <a:r>
              <a:rPr lang="ja-JP" altLang="en-US" dirty="0" smtClean="0"/>
              <a:t>帝の宦官となった。</a:t>
            </a:r>
            <a:endParaRPr lang="en-US" altLang="ja-JP" dirty="0" smtClean="0"/>
          </a:p>
          <a:p>
            <a:pPr>
              <a:lnSpc>
                <a:spcPct val="150000"/>
              </a:lnSpc>
            </a:pPr>
            <a:r>
              <a:rPr lang="ja-JP" altLang="en-US" dirty="0" smtClean="0"/>
              <a:t>・</a:t>
            </a:r>
            <a:r>
              <a:rPr lang="ja-JP" altLang="en-US" dirty="0" smtClean="0">
                <a:solidFill>
                  <a:srgbClr val="0033CC"/>
                </a:solidFill>
              </a:rPr>
              <a:t>１４０５～１４３３ </a:t>
            </a:r>
            <a:r>
              <a:rPr lang="ja-JP" altLang="en-US" dirty="0">
                <a:solidFill>
                  <a:srgbClr val="0033CC"/>
                </a:solidFill>
              </a:rPr>
              <a:t>年</a:t>
            </a:r>
            <a:r>
              <a:rPr lang="ja-JP" altLang="en-US" dirty="0"/>
              <a:t>まで</a:t>
            </a:r>
            <a:r>
              <a:rPr lang="ja-JP" altLang="en-US" dirty="0" smtClean="0"/>
              <a:t>前７ 回大艦隊</a:t>
            </a:r>
            <a:r>
              <a:rPr lang="ja-JP" altLang="en-US" dirty="0"/>
              <a:t>を率いて南海遠征を</a:t>
            </a:r>
            <a:r>
              <a:rPr lang="ja-JP" altLang="en-US" dirty="0" smtClean="0"/>
              <a:t>おこない</a:t>
            </a:r>
            <a:r>
              <a:rPr lang="ja-JP" altLang="en-US" dirty="0" smtClean="0">
                <a:solidFill>
                  <a:srgbClr val="0033CC"/>
                </a:solidFill>
              </a:rPr>
              <a:t>朝貢貿易</a:t>
            </a:r>
            <a:r>
              <a:rPr lang="ja-JP" altLang="en-US" dirty="0"/>
              <a:t>を</a:t>
            </a:r>
            <a:r>
              <a:rPr lang="ja-JP" altLang="en-US" dirty="0" smtClean="0"/>
              <a:t>促した。</a:t>
            </a:r>
            <a:endParaRPr lang="en-US" altLang="ja-JP" dirty="0" smtClean="0"/>
          </a:p>
          <a:p>
            <a:pPr>
              <a:lnSpc>
                <a:spcPct val="150000"/>
              </a:lnSpc>
            </a:pPr>
            <a:r>
              <a:rPr lang="ja-JP" altLang="en-US" dirty="0" smtClean="0"/>
              <a:t>・鄭和の主船は、宝船と呼ばれ、</a:t>
            </a:r>
            <a:r>
              <a:rPr lang="ja-JP" altLang="en-US" dirty="0" smtClean="0">
                <a:solidFill>
                  <a:srgbClr val="FF0000"/>
                </a:solidFill>
              </a:rPr>
              <a:t>全長</a:t>
            </a:r>
            <a:r>
              <a:rPr lang="en-US" altLang="ja-JP" dirty="0" smtClean="0">
                <a:solidFill>
                  <a:srgbClr val="FF0000"/>
                </a:solidFill>
              </a:rPr>
              <a:t>140</a:t>
            </a:r>
            <a:r>
              <a:rPr lang="ja-JP" altLang="en-US" dirty="0" err="1" smtClean="0">
                <a:solidFill>
                  <a:srgbClr val="FF0000"/>
                </a:solidFill>
              </a:rPr>
              <a:t>ｍ</a:t>
            </a:r>
            <a:r>
              <a:rPr lang="en-US" altLang="ja-JP" dirty="0" smtClean="0">
                <a:solidFill>
                  <a:srgbClr val="FF0000"/>
                </a:solidFill>
              </a:rPr>
              <a:t>×</a:t>
            </a:r>
            <a:r>
              <a:rPr lang="ja-JP" altLang="en-US" dirty="0" smtClean="0">
                <a:solidFill>
                  <a:srgbClr val="FF0000"/>
                </a:solidFill>
              </a:rPr>
              <a:t>幅</a:t>
            </a:r>
            <a:r>
              <a:rPr lang="en-US" altLang="ja-JP" dirty="0" smtClean="0">
                <a:solidFill>
                  <a:srgbClr val="FF0000"/>
                </a:solidFill>
              </a:rPr>
              <a:t>58</a:t>
            </a:r>
            <a:r>
              <a:rPr lang="ja-JP" altLang="en-US" dirty="0" err="1" smtClean="0">
                <a:solidFill>
                  <a:srgbClr val="FF0000"/>
                </a:solidFill>
              </a:rPr>
              <a:t>ｍ</a:t>
            </a:r>
            <a:r>
              <a:rPr lang="ja-JP" altLang="en-US" dirty="0" smtClean="0">
                <a:solidFill>
                  <a:srgbClr val="FF0000"/>
                </a:solidFill>
              </a:rPr>
              <a:t>の超大型ジャンク船</a:t>
            </a:r>
            <a:r>
              <a:rPr lang="ja-JP" altLang="en-US" dirty="0" smtClean="0"/>
              <a:t>であった。</a:t>
            </a:r>
            <a:endParaRPr lang="en-US" altLang="ja-JP" dirty="0" smtClean="0"/>
          </a:p>
          <a:p>
            <a:pPr>
              <a:lnSpc>
                <a:spcPct val="150000"/>
              </a:lnSpc>
            </a:pPr>
            <a:r>
              <a:rPr lang="ja-JP" altLang="en-US" dirty="0" smtClean="0"/>
              <a:t>・随行する艦船数は</a:t>
            </a:r>
            <a:r>
              <a:rPr lang="en-US" altLang="ja-JP" dirty="0" smtClean="0">
                <a:solidFill>
                  <a:srgbClr val="0033CC"/>
                </a:solidFill>
              </a:rPr>
              <a:t>200</a:t>
            </a:r>
            <a:r>
              <a:rPr lang="ja-JP" altLang="en-US" dirty="0" smtClean="0">
                <a:solidFill>
                  <a:srgbClr val="0033CC"/>
                </a:solidFill>
              </a:rPr>
              <a:t>隻、</a:t>
            </a:r>
            <a:r>
              <a:rPr lang="en-US" altLang="ja-JP" dirty="0" smtClean="0">
                <a:solidFill>
                  <a:srgbClr val="0033CC"/>
                </a:solidFill>
              </a:rPr>
              <a:t>2.8</a:t>
            </a:r>
            <a:r>
              <a:rPr lang="ja-JP" altLang="en-US" dirty="0" smtClean="0">
                <a:solidFill>
                  <a:srgbClr val="0033CC"/>
                </a:solidFill>
              </a:rPr>
              <a:t>万人</a:t>
            </a:r>
            <a:r>
              <a:rPr lang="ja-JP" altLang="en-US" dirty="0" smtClean="0"/>
              <a:t>が南海遠征に関わったという。民間船ではない。</a:t>
            </a:r>
            <a:endParaRPr lang="en-US" altLang="ja-JP" dirty="0" smtClean="0"/>
          </a:p>
          <a:p>
            <a:pPr>
              <a:lnSpc>
                <a:spcPct val="150000"/>
              </a:lnSpc>
            </a:pPr>
            <a:r>
              <a:rPr lang="ja-JP" altLang="en-US" dirty="0" smtClean="0"/>
              <a:t>・船体には竜骨</a:t>
            </a:r>
            <a:r>
              <a:rPr lang="ja-JP" altLang="en-US" dirty="0"/>
              <a:t>はなく</a:t>
            </a:r>
            <a:r>
              <a:rPr lang="ja-JP" altLang="en-US" dirty="0" smtClean="0"/>
              <a:t>、水密隔壁を</a:t>
            </a:r>
            <a:r>
              <a:rPr lang="ja-JP" altLang="en-US" dirty="0"/>
              <a:t>有する。</a:t>
            </a:r>
            <a:r>
              <a:rPr lang="ja-JP" altLang="en-US" dirty="0" smtClean="0"/>
              <a:t>浅海航行、耐波性、高速性に優れている。</a:t>
            </a:r>
            <a:endParaRPr lang="ja-JP" altLang="en-US" dirty="0"/>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147" r="10358"/>
          <a:stretch/>
        </p:blipFill>
        <p:spPr bwMode="auto">
          <a:xfrm>
            <a:off x="4977605" y="1106136"/>
            <a:ext cx="4084980" cy="301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19" t="12488" r="11798" b="9630"/>
          <a:stretch/>
        </p:blipFill>
        <p:spPr bwMode="auto">
          <a:xfrm>
            <a:off x="81060" y="1111744"/>
            <a:ext cx="4883640" cy="301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直線コネクタ 7"/>
          <p:cNvCxnSpPr/>
          <p:nvPr/>
        </p:nvCxnSpPr>
        <p:spPr>
          <a:xfrm>
            <a:off x="0" y="908720"/>
            <a:ext cx="9144000" cy="0"/>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正方形/長方形 4"/>
          <p:cNvSpPr/>
          <p:nvPr/>
        </p:nvSpPr>
        <p:spPr>
          <a:xfrm>
            <a:off x="1246727" y="4104023"/>
            <a:ext cx="2031325" cy="369332"/>
          </a:xfrm>
          <a:prstGeom prst="rect">
            <a:avLst/>
          </a:prstGeom>
        </p:spPr>
        <p:txBody>
          <a:bodyPr wrap="none">
            <a:spAutoFit/>
          </a:bodyPr>
          <a:lstStyle/>
          <a:p>
            <a:r>
              <a:rPr lang="ja-JP" altLang="en-US" dirty="0"/>
              <a:t>鄭和</a:t>
            </a:r>
            <a:r>
              <a:rPr lang="ja-JP" altLang="en-US" dirty="0" smtClean="0"/>
              <a:t>の宝船（模型）</a:t>
            </a:r>
            <a:endParaRPr lang="ja-JP" altLang="en-US" dirty="0"/>
          </a:p>
        </p:txBody>
      </p:sp>
      <p:sp>
        <p:nvSpPr>
          <p:cNvPr id="10" name="正方形/長方形 9"/>
          <p:cNvSpPr/>
          <p:nvPr/>
        </p:nvSpPr>
        <p:spPr>
          <a:xfrm>
            <a:off x="5979177" y="4104023"/>
            <a:ext cx="1800493" cy="369332"/>
          </a:xfrm>
          <a:prstGeom prst="rect">
            <a:avLst/>
          </a:prstGeom>
        </p:spPr>
        <p:txBody>
          <a:bodyPr wrap="none">
            <a:spAutoFit/>
          </a:bodyPr>
          <a:lstStyle/>
          <a:p>
            <a:r>
              <a:rPr lang="ja-JP" altLang="en-US" dirty="0"/>
              <a:t>鄭和</a:t>
            </a:r>
            <a:r>
              <a:rPr lang="ja-JP" altLang="en-US" dirty="0" smtClean="0"/>
              <a:t>の遠征航路</a:t>
            </a:r>
            <a:endParaRPr lang="ja-JP" altLang="en-US" dirty="0"/>
          </a:p>
        </p:txBody>
      </p:sp>
      <p:sp>
        <p:nvSpPr>
          <p:cNvPr id="6" name="テキスト ボックス 5"/>
          <p:cNvSpPr txBox="1"/>
          <p:nvPr/>
        </p:nvSpPr>
        <p:spPr>
          <a:xfrm>
            <a:off x="1494049" y="188640"/>
            <a:ext cx="6270051" cy="584775"/>
          </a:xfrm>
          <a:prstGeom prst="rect">
            <a:avLst/>
          </a:prstGeom>
          <a:noFill/>
        </p:spPr>
        <p:txBody>
          <a:bodyPr wrap="square" rtlCol="0">
            <a:spAutoFit/>
          </a:bodyPr>
          <a:lstStyle/>
          <a:p>
            <a:r>
              <a:rPr lang="ja-JP" altLang="en-US" sz="3200" dirty="0"/>
              <a:t>インド洋を</a:t>
            </a:r>
            <a:r>
              <a:rPr lang="ja-JP" altLang="en-US" sz="3200" dirty="0" smtClean="0"/>
              <a:t>航海した</a:t>
            </a:r>
            <a:r>
              <a:rPr kumimoji="1" lang="ja-JP" altLang="en-US" sz="3200" dirty="0" smtClean="0"/>
              <a:t>鄭和</a:t>
            </a:r>
            <a:r>
              <a:rPr lang="ja-JP" altLang="en-US" sz="3200" dirty="0"/>
              <a:t>の</a:t>
            </a:r>
            <a:r>
              <a:rPr kumimoji="1" lang="ja-JP" altLang="en-US" sz="3200" dirty="0" smtClean="0"/>
              <a:t>超大型船</a:t>
            </a:r>
            <a:endParaRPr kumimoji="1" lang="ja-JP" altLang="en-US" sz="3200" dirty="0"/>
          </a:p>
        </p:txBody>
      </p:sp>
    </p:spTree>
    <p:extLst>
      <p:ext uri="{BB962C8B-B14F-4D97-AF65-F5344CB8AC3E}">
        <p14:creationId xmlns:p14="http://schemas.microsoft.com/office/powerpoint/2010/main" val="31349537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0" y="908720"/>
            <a:ext cx="91440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5" name="テキスト ボックス 4"/>
          <p:cNvSpPr txBox="1"/>
          <p:nvPr/>
        </p:nvSpPr>
        <p:spPr>
          <a:xfrm>
            <a:off x="1695206" y="188640"/>
            <a:ext cx="5053572" cy="584775"/>
          </a:xfrm>
          <a:prstGeom prst="rect">
            <a:avLst/>
          </a:prstGeom>
          <a:noFill/>
        </p:spPr>
        <p:txBody>
          <a:bodyPr wrap="square" rtlCol="0">
            <a:spAutoFit/>
          </a:bodyPr>
          <a:lstStyle/>
          <a:p>
            <a:r>
              <a:rPr kumimoji="1" lang="ja-JP" altLang="en-US" sz="3200" dirty="0" smtClean="0"/>
              <a:t>世界初の紙幣は中国うまれ</a:t>
            </a:r>
            <a:endParaRPr kumimoji="1" lang="ja-JP" altLang="en-US" sz="3200" dirty="0"/>
          </a:p>
        </p:txBody>
      </p:sp>
      <p:grpSp>
        <p:nvGrpSpPr>
          <p:cNvPr id="14" name="グループ化 13"/>
          <p:cNvGrpSpPr/>
          <p:nvPr/>
        </p:nvGrpSpPr>
        <p:grpSpPr>
          <a:xfrm>
            <a:off x="326049" y="1140848"/>
            <a:ext cx="8491901" cy="5555069"/>
            <a:chOff x="472587" y="1223196"/>
            <a:chExt cx="8491901" cy="5555069"/>
          </a:xfrm>
        </p:grpSpPr>
        <p:sp>
          <p:nvSpPr>
            <p:cNvPr id="6" name="テキスト ボックス 5"/>
            <p:cNvSpPr txBox="1"/>
            <p:nvPr/>
          </p:nvSpPr>
          <p:spPr>
            <a:xfrm>
              <a:off x="475782" y="1223196"/>
              <a:ext cx="6002855" cy="2308324"/>
            </a:xfrm>
            <a:prstGeom prst="rect">
              <a:avLst/>
            </a:prstGeom>
            <a:noFill/>
          </p:spPr>
          <p:txBody>
            <a:bodyPr wrap="square" rtlCol="0">
              <a:spAutoFit/>
            </a:bodyPr>
            <a:lstStyle/>
            <a:p>
              <a:r>
                <a:rPr kumimoji="1" lang="ja-JP" altLang="en-US" dirty="0" smtClean="0"/>
                <a:t>・</a:t>
              </a:r>
              <a:r>
                <a:rPr kumimoji="1" lang="en-US" altLang="ja-JP" dirty="0" smtClean="0"/>
                <a:t>1023</a:t>
              </a:r>
              <a:r>
                <a:rPr kumimoji="1" lang="ja-JP" altLang="en-US" dirty="0" smtClean="0"/>
                <a:t>年　</a:t>
              </a:r>
              <a:r>
                <a:rPr kumimoji="1" lang="ja-JP" altLang="en-US" dirty="0" smtClean="0">
                  <a:solidFill>
                    <a:srgbClr val="FF0000"/>
                  </a:solidFill>
                </a:rPr>
                <a:t>宋が「交子」（兌換紙幣）を発行</a:t>
              </a:r>
              <a:r>
                <a:rPr kumimoji="1" lang="ja-JP" altLang="en-US" dirty="0" smtClean="0"/>
                <a:t>。四川で通用。</a:t>
              </a:r>
              <a:endParaRPr kumimoji="1" lang="en-US" altLang="ja-JP" dirty="0" smtClean="0"/>
            </a:p>
            <a:p>
              <a:r>
                <a:rPr lang="ja-JP" altLang="en-US" dirty="0"/>
                <a:t>　</a:t>
              </a:r>
              <a:r>
                <a:rPr lang="ja-JP" altLang="en-US" dirty="0" smtClean="0"/>
                <a:t>元々交子は</a:t>
              </a:r>
              <a:r>
                <a:rPr lang="ja-JP" altLang="en-US" dirty="0" smtClean="0">
                  <a:solidFill>
                    <a:srgbClr val="0033CC"/>
                  </a:solidFill>
                </a:rPr>
                <a:t>鉄</a:t>
              </a:r>
              <a:r>
                <a:rPr lang="ja-JP" altLang="en-US" dirty="0">
                  <a:solidFill>
                    <a:srgbClr val="0033CC"/>
                  </a:solidFill>
                </a:rPr>
                <a:t>貨の預り証</a:t>
              </a:r>
              <a:r>
                <a:rPr lang="ja-JP" altLang="en-US" dirty="0"/>
                <a:t>で</a:t>
              </a:r>
              <a:r>
                <a:rPr lang="ja-JP" altLang="en-US" dirty="0" smtClean="0"/>
                <a:t>あった。南宋では会子という。</a:t>
              </a:r>
              <a:endParaRPr lang="en-US" altLang="ja-JP" dirty="0" smtClean="0"/>
            </a:p>
            <a:p>
              <a:r>
                <a:rPr lang="ja-JP" altLang="en-US" dirty="0" smtClean="0"/>
                <a:t>・</a:t>
              </a:r>
              <a:r>
                <a:rPr lang="en-US" altLang="ja-JP" dirty="0" smtClean="0"/>
                <a:t>1127</a:t>
              </a:r>
              <a:r>
                <a:rPr lang="ja-JP" altLang="en-US" dirty="0" smtClean="0"/>
                <a:t>年　金が「交鈔」を発行。初期に</a:t>
              </a:r>
              <a:r>
                <a:rPr lang="en-US" altLang="ja-JP" dirty="0" smtClean="0"/>
                <a:t>7</a:t>
              </a:r>
              <a:r>
                <a:rPr lang="ja-JP" altLang="en-US" dirty="0"/>
                <a:t>年の有効</a:t>
              </a:r>
              <a:r>
                <a:rPr lang="ja-JP" altLang="en-US" dirty="0" smtClean="0"/>
                <a:t>期限あり</a:t>
              </a:r>
              <a:endParaRPr lang="en-US" altLang="ja-JP" dirty="0" smtClean="0"/>
            </a:p>
            <a:p>
              <a:r>
                <a:rPr lang="ja-JP" altLang="en-US" dirty="0" smtClean="0"/>
                <a:t>・</a:t>
              </a:r>
              <a:r>
                <a:rPr lang="en-US" altLang="ja-JP" dirty="0" smtClean="0"/>
                <a:t>1260</a:t>
              </a:r>
              <a:r>
                <a:rPr lang="ja-JP" altLang="en-US" dirty="0" smtClean="0"/>
                <a:t>年　元が</a:t>
              </a:r>
              <a:r>
                <a:rPr lang="ja-JP" altLang="en-US" dirty="0"/>
                <a:t>「</a:t>
              </a:r>
              <a:r>
                <a:rPr lang="ja-JP" altLang="en-US" dirty="0">
                  <a:solidFill>
                    <a:srgbClr val="F717BC"/>
                  </a:solidFill>
                </a:rPr>
                <a:t>交鈔</a:t>
              </a:r>
              <a:r>
                <a:rPr lang="ja-JP" altLang="en-US" dirty="0"/>
                <a:t>」を</a:t>
              </a:r>
              <a:r>
                <a:rPr lang="ja-JP" altLang="en-US" dirty="0" smtClean="0"/>
                <a:t>発行。</a:t>
              </a:r>
              <a:r>
                <a:rPr lang="ja-JP" altLang="en-US" dirty="0" smtClean="0">
                  <a:solidFill>
                    <a:srgbClr val="FF0000"/>
                  </a:solidFill>
                </a:rPr>
                <a:t>期限無</a:t>
              </a:r>
              <a:r>
                <a:rPr lang="ja-JP" altLang="en-US" dirty="0" smtClean="0"/>
                <a:t>。</a:t>
              </a:r>
              <a:r>
                <a:rPr lang="ja-JP" altLang="en-US" dirty="0" smtClean="0">
                  <a:solidFill>
                    <a:srgbClr val="0033CC"/>
                  </a:solidFill>
                </a:rPr>
                <a:t>元は銀本位制</a:t>
              </a:r>
              <a:endParaRPr lang="en-US" altLang="ja-JP" dirty="0" smtClean="0">
                <a:solidFill>
                  <a:srgbClr val="0033CC"/>
                </a:solidFill>
              </a:endParaRPr>
            </a:p>
            <a:p>
              <a:r>
                <a:rPr lang="ja-JP" altLang="en-US" dirty="0"/>
                <a:t>　</a:t>
              </a:r>
              <a:r>
                <a:rPr lang="ja-JP" altLang="en-US" dirty="0" smtClean="0">
                  <a:solidFill>
                    <a:srgbClr val="00B050"/>
                  </a:solidFill>
                </a:rPr>
                <a:t>ヤワラチ</a:t>
              </a:r>
              <a:r>
                <a:rPr lang="ja-JP" altLang="en-US" dirty="0" smtClean="0"/>
                <a:t>財政官は関税・通行税を廃止し売上税</a:t>
              </a:r>
              <a:r>
                <a:rPr lang="en-US" altLang="ja-JP" dirty="0" smtClean="0"/>
                <a:t>3</a:t>
              </a:r>
              <a:r>
                <a:rPr lang="ja-JP" altLang="en-US" dirty="0" smtClean="0"/>
                <a:t>％を実施。</a:t>
              </a:r>
              <a:endParaRPr lang="en-US" altLang="ja-JP" dirty="0" smtClean="0"/>
            </a:p>
            <a:p>
              <a:r>
                <a:rPr lang="ja-JP" altLang="en-US" dirty="0" smtClean="0"/>
                <a:t>　</a:t>
              </a:r>
              <a:r>
                <a:rPr lang="ja-JP" altLang="en-US" dirty="0" smtClean="0">
                  <a:solidFill>
                    <a:srgbClr val="00B050"/>
                  </a:solidFill>
                </a:rPr>
                <a:t>耶律楚材</a:t>
              </a:r>
              <a:r>
                <a:rPr lang="ja-JP" altLang="en-US" dirty="0" smtClean="0"/>
                <a:t>は華北の中国人を殺して遊牧地にするのを押しと</a:t>
              </a:r>
              <a:endParaRPr lang="en-US" altLang="ja-JP" dirty="0" smtClean="0"/>
            </a:p>
            <a:p>
              <a:r>
                <a:rPr lang="ja-JP" altLang="en-US" dirty="0"/>
                <a:t>　</a:t>
              </a:r>
              <a:r>
                <a:rPr lang="ja-JP" altLang="en-US" dirty="0" smtClean="0"/>
                <a:t>どめ、職業戸籍を作って</a:t>
              </a:r>
              <a:r>
                <a:rPr lang="ja-JP" altLang="en-US" dirty="0" smtClean="0">
                  <a:solidFill>
                    <a:srgbClr val="00B050"/>
                  </a:solidFill>
                </a:rPr>
                <a:t>課税</a:t>
              </a:r>
              <a:r>
                <a:rPr lang="ja-JP" altLang="en-US" dirty="0" smtClean="0"/>
                <a:t>することを進言した。</a:t>
              </a:r>
              <a:endParaRPr lang="en-US" altLang="ja-JP" dirty="0"/>
            </a:p>
            <a:p>
              <a:r>
                <a:rPr lang="ja-JP" altLang="en-US" dirty="0" smtClean="0"/>
                <a:t>　マルコポ－ロは元の紙幣に驚いた。</a:t>
              </a:r>
              <a:endParaRPr kumimoji="1" lang="ja-JP" alt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2203" y="1303893"/>
              <a:ext cx="2350073" cy="409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6783778" y="5373216"/>
              <a:ext cx="2160240" cy="369332"/>
            </a:xfrm>
            <a:prstGeom prst="rect">
              <a:avLst/>
            </a:prstGeom>
            <a:noFill/>
          </p:spPr>
          <p:txBody>
            <a:bodyPr wrap="square" rtlCol="0">
              <a:spAutoFit/>
            </a:bodyPr>
            <a:lstStyle/>
            <a:p>
              <a:r>
                <a:rPr kumimoji="1" lang="ja-JP" altLang="en-US" dirty="0" smtClean="0"/>
                <a:t>最古の紙幣「交子」</a:t>
              </a:r>
              <a:endParaRPr kumimoji="1" lang="ja-JP" altLang="en-US" dirty="0"/>
            </a:p>
          </p:txBody>
        </p:sp>
        <p:pic>
          <p:nvPicPr>
            <p:cNvPr id="2457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785" t="3344" r="1176" b="3344"/>
            <a:stretch/>
          </p:blipFill>
          <p:spPr bwMode="auto">
            <a:xfrm>
              <a:off x="4368530" y="3355904"/>
              <a:ext cx="2110107" cy="298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4715895" y="6312968"/>
              <a:ext cx="1338828" cy="369332"/>
            </a:xfrm>
            <a:prstGeom prst="rect">
              <a:avLst/>
            </a:prstGeom>
          </p:spPr>
          <p:txBody>
            <a:bodyPr wrap="none">
              <a:spAutoFit/>
            </a:bodyPr>
            <a:lstStyle/>
            <a:p>
              <a:r>
                <a:rPr lang="ja-JP" altLang="en-US" dirty="0" smtClean="0"/>
                <a:t>元の「</a:t>
              </a:r>
              <a:r>
                <a:rPr lang="ja-JP" altLang="en-US" dirty="0"/>
                <a:t>交鈔」</a:t>
              </a:r>
            </a:p>
          </p:txBody>
        </p:sp>
        <p:sp>
          <p:nvSpPr>
            <p:cNvPr id="9" name="正方形/長方形 8"/>
            <p:cNvSpPr/>
            <p:nvPr/>
          </p:nvSpPr>
          <p:spPr>
            <a:xfrm>
              <a:off x="6601341" y="5989802"/>
              <a:ext cx="2363147" cy="646331"/>
            </a:xfrm>
            <a:prstGeom prst="rect">
              <a:avLst/>
            </a:prstGeom>
          </p:spPr>
          <p:txBody>
            <a:bodyPr wrap="none">
              <a:spAutoFit/>
            </a:bodyPr>
            <a:lstStyle/>
            <a:p>
              <a:r>
                <a:rPr lang="ja-JP" altLang="en-US" dirty="0"/>
                <a:t>偽造者を惨殺刑と</a:t>
              </a:r>
              <a:r>
                <a:rPr lang="ja-JP" altLang="en-US" dirty="0" smtClean="0"/>
                <a:t>する</a:t>
              </a:r>
              <a:endParaRPr lang="en-US" altLang="ja-JP" dirty="0" smtClean="0"/>
            </a:p>
            <a:p>
              <a:r>
                <a:rPr lang="en-US" altLang="ja-JP" dirty="0" smtClean="0"/>
                <a:t>30×20cm</a:t>
              </a:r>
              <a:endParaRPr lang="ja-JP" altLang="en-US" dirty="0"/>
            </a:p>
          </p:txBody>
        </p:sp>
        <p:cxnSp>
          <p:nvCxnSpPr>
            <p:cNvPr id="11" name="直線矢印コネクタ 10"/>
            <p:cNvCxnSpPr/>
            <p:nvPr/>
          </p:nvCxnSpPr>
          <p:spPr>
            <a:xfrm flipH="1" flipV="1">
              <a:off x="5508105" y="5293714"/>
              <a:ext cx="1154649" cy="80992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2" name="正方形/長方形 11"/>
            <p:cNvSpPr/>
            <p:nvPr/>
          </p:nvSpPr>
          <p:spPr>
            <a:xfrm>
              <a:off x="4733083" y="3380058"/>
              <a:ext cx="486989" cy="401536"/>
            </a:xfrm>
            <a:prstGeom prst="rect">
              <a:avLst/>
            </a:prstGeom>
            <a:noFill/>
            <a:ln>
              <a:solidFill>
                <a:srgbClr val="F71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72587" y="3515833"/>
              <a:ext cx="3741895" cy="3262432"/>
            </a:xfrm>
            <a:prstGeom prst="rect">
              <a:avLst/>
            </a:prstGeom>
            <a:noFill/>
          </p:spPr>
          <p:txBody>
            <a:bodyPr wrap="square" rtlCol="0">
              <a:spAutoFit/>
            </a:bodyPr>
            <a:lstStyle/>
            <a:p>
              <a:r>
                <a:rPr lang="ja-JP" altLang="en-US" dirty="0" smtClean="0"/>
                <a:t>・</a:t>
              </a:r>
              <a:r>
                <a:rPr lang="en-US" altLang="ja-JP" dirty="0" smtClean="0"/>
                <a:t>1375</a:t>
              </a:r>
              <a:r>
                <a:rPr lang="ja-JP" altLang="en-US" dirty="0" smtClean="0"/>
                <a:t>年に洪武帝は</a:t>
              </a:r>
              <a:r>
                <a:rPr lang="ja-JP" altLang="en-US" dirty="0" smtClean="0">
                  <a:solidFill>
                    <a:srgbClr val="FF0000"/>
                  </a:solidFill>
                </a:rPr>
                <a:t>大明宝鈔</a:t>
              </a:r>
              <a:r>
                <a:rPr lang="ja-JP" altLang="en-US" dirty="0" smtClean="0"/>
                <a:t>を不換</a:t>
              </a:r>
              <a:endParaRPr lang="en-US" altLang="ja-JP" dirty="0" smtClean="0"/>
            </a:p>
            <a:p>
              <a:r>
                <a:rPr lang="ja-JP" altLang="en-US" dirty="0"/>
                <a:t>　</a:t>
              </a:r>
              <a:r>
                <a:rPr lang="ja-JP" altLang="en-US" dirty="0" smtClean="0"/>
                <a:t>紙幣</a:t>
              </a:r>
              <a:r>
                <a:rPr lang="ja-JP" altLang="en-US" dirty="0"/>
                <a:t>として</a:t>
              </a:r>
              <a:r>
                <a:rPr lang="ja-JP" altLang="en-US" dirty="0" smtClean="0"/>
                <a:t>発行。</a:t>
              </a:r>
              <a:r>
                <a:rPr lang="ja-JP" altLang="en-US" dirty="0">
                  <a:solidFill>
                    <a:srgbClr val="0033CC"/>
                  </a:solidFill>
                </a:rPr>
                <a:t>銀の使用を</a:t>
              </a:r>
              <a:r>
                <a:rPr lang="ja-JP" altLang="en-US" dirty="0" smtClean="0">
                  <a:solidFill>
                    <a:srgbClr val="0033CC"/>
                  </a:solidFill>
                </a:rPr>
                <a:t>禁止</a:t>
              </a:r>
              <a:r>
                <a:rPr lang="ja-JP" altLang="en-US" dirty="0" smtClean="0"/>
                <a:t>。</a:t>
              </a:r>
              <a:endParaRPr lang="en-US" altLang="ja-JP" dirty="0" smtClean="0"/>
            </a:p>
            <a:p>
              <a:r>
                <a:rPr lang="ja-JP" altLang="en-US" dirty="0"/>
                <a:t>　</a:t>
              </a:r>
              <a:r>
                <a:rPr lang="ja-JP" altLang="en-US" dirty="0" smtClean="0"/>
                <a:t>寸法は</a:t>
              </a:r>
              <a:r>
                <a:rPr lang="en-US" altLang="ja-JP" dirty="0" smtClean="0"/>
                <a:t>33×22cm</a:t>
              </a:r>
              <a:r>
                <a:rPr lang="ja-JP" altLang="en-US" dirty="0" smtClean="0"/>
                <a:t>で世界最大。</a:t>
              </a:r>
              <a:endParaRPr lang="en-US" altLang="ja-JP" dirty="0" smtClean="0"/>
            </a:p>
            <a:p>
              <a:r>
                <a:rPr lang="ja-JP" altLang="en-US" dirty="0"/>
                <a:t>・</a:t>
              </a:r>
              <a:r>
                <a:rPr lang="ja-JP" altLang="en-US" dirty="0" smtClean="0"/>
                <a:t>洪武帝（朱元璋）は農民出身のため、　</a:t>
              </a:r>
              <a:endParaRPr lang="en-US" altLang="ja-JP" dirty="0" smtClean="0"/>
            </a:p>
            <a:p>
              <a:r>
                <a:rPr lang="ja-JP" altLang="en-US" dirty="0"/>
                <a:t>　</a:t>
              </a:r>
              <a:r>
                <a:rPr lang="ja-JP" altLang="en-US" dirty="0" smtClean="0"/>
                <a:t>商人の興隆を恐れ、</a:t>
              </a:r>
              <a:r>
                <a:rPr lang="ja-JP" altLang="en-US" dirty="0" smtClean="0">
                  <a:solidFill>
                    <a:srgbClr val="FF0000"/>
                  </a:solidFill>
                </a:rPr>
                <a:t>国家が通商を</a:t>
              </a:r>
              <a:endParaRPr lang="en-US" altLang="ja-JP" dirty="0" smtClean="0">
                <a:solidFill>
                  <a:srgbClr val="FF0000"/>
                </a:solidFill>
              </a:endParaRPr>
            </a:p>
            <a:p>
              <a:r>
                <a:rPr lang="ja-JP" altLang="en-US" dirty="0">
                  <a:solidFill>
                    <a:srgbClr val="FF0000"/>
                  </a:solidFill>
                </a:rPr>
                <a:t>　</a:t>
              </a:r>
              <a:r>
                <a:rPr lang="ja-JP" altLang="en-US" dirty="0" smtClean="0">
                  <a:solidFill>
                    <a:srgbClr val="FF0000"/>
                  </a:solidFill>
                </a:rPr>
                <a:t>統制管理した</a:t>
              </a:r>
              <a:r>
                <a:rPr lang="ja-JP" altLang="en-US" dirty="0" smtClean="0"/>
                <a:t>。明はマニラに流入し　</a:t>
              </a:r>
              <a:endParaRPr lang="en-US" altLang="ja-JP" dirty="0" smtClean="0"/>
            </a:p>
            <a:p>
              <a:r>
                <a:rPr lang="ja-JP" altLang="en-US" dirty="0"/>
                <a:t>　</a:t>
              </a:r>
              <a:r>
                <a:rPr lang="ja-JP" altLang="en-US" dirty="0" err="1" smtClean="0"/>
                <a:t>た</a:t>
              </a:r>
              <a:r>
                <a:rPr lang="ja-JP" altLang="en-US" dirty="0" smtClean="0">
                  <a:solidFill>
                    <a:srgbClr val="0033CC"/>
                  </a:solidFill>
                </a:rPr>
                <a:t>メキシコ銀</a:t>
              </a:r>
              <a:r>
                <a:rPr lang="ja-JP" altLang="en-US" dirty="0" smtClean="0"/>
                <a:t>に救われる。</a:t>
              </a:r>
              <a:endParaRPr lang="en-US" altLang="ja-JP" dirty="0"/>
            </a:p>
            <a:p>
              <a:r>
                <a:rPr lang="ja-JP" altLang="en-US" sz="800" dirty="0" smtClean="0"/>
                <a:t>　</a:t>
              </a:r>
              <a:endParaRPr lang="en-US" altLang="ja-JP" sz="800" dirty="0" smtClean="0"/>
            </a:p>
            <a:p>
              <a:r>
                <a:rPr lang="ja-JP" altLang="en-US" dirty="0" smtClean="0"/>
                <a:t>・</a:t>
              </a:r>
              <a:r>
                <a:rPr lang="en-US" altLang="ja-JP" dirty="0" smtClean="0"/>
                <a:t>1616</a:t>
              </a:r>
              <a:r>
                <a:rPr lang="ja-JP" altLang="en-US" dirty="0" smtClean="0"/>
                <a:t>年に清は</a:t>
              </a:r>
              <a:r>
                <a:rPr lang="ja-JP" altLang="en-US" dirty="0"/>
                <a:t>銅貨と銀貨</a:t>
              </a:r>
              <a:r>
                <a:rPr lang="ja-JP" altLang="en-US" dirty="0" smtClean="0"/>
                <a:t>を使用。　</a:t>
              </a:r>
              <a:endParaRPr lang="en-US" altLang="ja-JP" dirty="0" smtClean="0"/>
            </a:p>
            <a:p>
              <a:r>
                <a:rPr lang="ja-JP" altLang="en-US" dirty="0" smtClean="0"/>
                <a:t>　</a:t>
              </a:r>
              <a:r>
                <a:rPr lang="ja-JP" altLang="en-US" dirty="0" smtClean="0">
                  <a:solidFill>
                    <a:srgbClr val="FF0000"/>
                  </a:solidFill>
                </a:rPr>
                <a:t>宋、金、元、明は紙幣増刷でインフ　</a:t>
              </a:r>
              <a:endParaRPr lang="en-US" altLang="ja-JP" dirty="0" smtClean="0">
                <a:solidFill>
                  <a:srgbClr val="FF0000"/>
                </a:solidFill>
              </a:endParaRPr>
            </a:p>
            <a:p>
              <a:r>
                <a:rPr lang="ja-JP" altLang="en-US" dirty="0">
                  <a:solidFill>
                    <a:srgbClr val="FF0000"/>
                  </a:solidFill>
                </a:rPr>
                <a:t>　</a:t>
              </a:r>
              <a:r>
                <a:rPr lang="ja-JP" altLang="en-US" dirty="0" smtClean="0">
                  <a:solidFill>
                    <a:srgbClr val="FF0000"/>
                  </a:solidFill>
                </a:rPr>
                <a:t>レを起こし王朝が滅びた</a:t>
              </a:r>
              <a:r>
                <a:rPr lang="ja-JP" altLang="en-US" dirty="0" smtClean="0"/>
                <a:t>から、</a:t>
              </a:r>
              <a:endParaRPr lang="en-US" altLang="ja-JP" dirty="0" smtClean="0"/>
            </a:p>
            <a:p>
              <a:r>
                <a:rPr lang="ja-JP" altLang="en-US" dirty="0" smtClean="0">
                  <a:solidFill>
                    <a:srgbClr val="0033CC"/>
                  </a:solidFill>
                </a:rPr>
                <a:t>　清は</a:t>
              </a:r>
              <a:r>
                <a:rPr lang="ja-JP" altLang="en-US" dirty="0">
                  <a:solidFill>
                    <a:srgbClr val="0033CC"/>
                  </a:solidFill>
                </a:rPr>
                <a:t>紙幣を発行しなかった</a:t>
              </a:r>
              <a:r>
                <a:rPr lang="ja-JP" altLang="en-US" dirty="0" smtClean="0"/>
                <a:t>。</a:t>
              </a:r>
              <a:endParaRPr lang="en-US" altLang="ja-JP" dirty="0" smtClean="0"/>
            </a:p>
          </p:txBody>
        </p:sp>
      </p:grpSp>
    </p:spTree>
    <p:extLst>
      <p:ext uri="{BB962C8B-B14F-4D97-AF65-F5344CB8AC3E}">
        <p14:creationId xmlns:p14="http://schemas.microsoft.com/office/powerpoint/2010/main" val="2090883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59532" y="5582744"/>
            <a:ext cx="8670168" cy="1200329"/>
          </a:xfrm>
          <a:prstGeom prst="rect">
            <a:avLst/>
          </a:prstGeom>
        </p:spPr>
        <p:txBody>
          <a:bodyPr wrap="square">
            <a:spAutoFit/>
          </a:bodyPr>
          <a:lstStyle/>
          <a:p>
            <a:r>
              <a:rPr lang="ja-JP" altLang="en-US" dirty="0" smtClean="0"/>
              <a:t>・</a:t>
            </a:r>
            <a:r>
              <a:rPr lang="ja-JP" altLang="en-US" dirty="0"/>
              <a:t>満州は物流の中心にあり互市貿易で発展してきた</a:t>
            </a:r>
            <a:r>
              <a:rPr lang="ja-JP" altLang="en-US" dirty="0" smtClean="0"/>
              <a:t>。清時代には</a:t>
            </a:r>
            <a:r>
              <a:rPr lang="ja-JP" altLang="en-US" dirty="0">
                <a:solidFill>
                  <a:srgbClr val="00B050"/>
                </a:solidFill>
              </a:rPr>
              <a:t>新</a:t>
            </a:r>
            <a:r>
              <a:rPr lang="ja-JP" altLang="en-US" dirty="0" smtClean="0">
                <a:solidFill>
                  <a:srgbClr val="00B050"/>
                </a:solidFill>
              </a:rPr>
              <a:t>大陸のトウモロコシ</a:t>
            </a:r>
            <a:endParaRPr lang="en-US" altLang="ja-JP" dirty="0" smtClean="0">
              <a:solidFill>
                <a:srgbClr val="00B050"/>
              </a:solidFill>
            </a:endParaRPr>
          </a:p>
          <a:p>
            <a:r>
              <a:rPr lang="ja-JP" altLang="en-US" dirty="0" smtClean="0"/>
              <a:t>　</a:t>
            </a:r>
            <a:r>
              <a:rPr lang="ja-JP" altLang="en-US" dirty="0" smtClean="0">
                <a:solidFill>
                  <a:srgbClr val="00B050"/>
                </a:solidFill>
              </a:rPr>
              <a:t>サツマイモ、落花生</a:t>
            </a:r>
            <a:r>
              <a:rPr lang="ja-JP" altLang="en-US" dirty="0">
                <a:solidFill>
                  <a:srgbClr val="00B050"/>
                </a:solidFill>
              </a:rPr>
              <a:t>などが導入</a:t>
            </a:r>
            <a:r>
              <a:rPr lang="ja-JP" altLang="en-US" dirty="0" smtClean="0">
                <a:solidFill>
                  <a:srgbClr val="00B050"/>
                </a:solidFill>
              </a:rPr>
              <a:t>され、人口が</a:t>
            </a:r>
            <a:r>
              <a:rPr lang="en-US" altLang="ja-JP" dirty="0" smtClean="0">
                <a:solidFill>
                  <a:srgbClr val="00B050"/>
                </a:solidFill>
              </a:rPr>
              <a:t>5</a:t>
            </a:r>
            <a:r>
              <a:rPr lang="ja-JP" altLang="en-US" dirty="0" smtClean="0">
                <a:solidFill>
                  <a:srgbClr val="00B050"/>
                </a:solidFill>
              </a:rPr>
              <a:t>千万から</a:t>
            </a:r>
            <a:r>
              <a:rPr lang="en-US" altLang="ja-JP" dirty="0" smtClean="0">
                <a:solidFill>
                  <a:srgbClr val="00B050"/>
                </a:solidFill>
              </a:rPr>
              <a:t>4</a:t>
            </a:r>
            <a:r>
              <a:rPr lang="ja-JP" altLang="en-US" dirty="0" smtClean="0">
                <a:solidFill>
                  <a:srgbClr val="00B050"/>
                </a:solidFill>
              </a:rPr>
              <a:t>億に増加</a:t>
            </a:r>
            <a:r>
              <a:rPr lang="ja-JP" altLang="en-US" dirty="0" smtClean="0"/>
              <a:t>した。</a:t>
            </a:r>
            <a:endParaRPr lang="en-US" altLang="ja-JP" dirty="0" smtClean="0"/>
          </a:p>
          <a:p>
            <a:r>
              <a:rPr lang="ja-JP" altLang="en-US" dirty="0" smtClean="0"/>
              <a:t>・農業生産性が高く、</a:t>
            </a:r>
            <a:r>
              <a:rPr lang="ja-JP" altLang="en-US" dirty="0" smtClean="0">
                <a:solidFill>
                  <a:srgbClr val="FF0000"/>
                </a:solidFill>
              </a:rPr>
              <a:t>労働コストが極めて低い</a:t>
            </a:r>
            <a:r>
              <a:rPr lang="ja-JP" altLang="en-US" dirty="0" smtClean="0"/>
              <a:t>ので、清の綿製品は英国製品より安価。</a:t>
            </a:r>
            <a:endParaRPr lang="en-US" altLang="ja-JP" dirty="0" smtClean="0"/>
          </a:p>
          <a:p>
            <a:r>
              <a:rPr lang="ja-JP" altLang="en-US" dirty="0"/>
              <a:t>　</a:t>
            </a:r>
            <a:r>
              <a:rPr lang="ja-JP" altLang="en-US" dirty="0" smtClean="0"/>
              <a:t>中国は</a:t>
            </a:r>
            <a:r>
              <a:rPr lang="ja-JP" altLang="en-US" dirty="0" smtClean="0">
                <a:solidFill>
                  <a:srgbClr val="0033CC"/>
                </a:solidFill>
              </a:rPr>
              <a:t>生産機械を導入する動機がなく</a:t>
            </a:r>
            <a:r>
              <a:rPr lang="ja-JP" altLang="en-US" dirty="0" smtClean="0"/>
              <a:t>、産業革命が遅れ、植民地にされた。</a:t>
            </a:r>
            <a:endParaRPr lang="ja-JP" altLang="en-US" dirty="0"/>
          </a:p>
        </p:txBody>
      </p:sp>
      <p:cxnSp>
        <p:nvCxnSpPr>
          <p:cNvPr id="7" name="直線コネクタ 6"/>
          <p:cNvCxnSpPr/>
          <p:nvPr/>
        </p:nvCxnSpPr>
        <p:spPr>
          <a:xfrm>
            <a:off x="0" y="980728"/>
            <a:ext cx="9144000" cy="0"/>
          </a:xfrm>
          <a:prstGeom prst="line">
            <a:avLst/>
          </a:prstGeom>
          <a:ln/>
        </p:spPr>
        <p:style>
          <a:lnRef idx="2">
            <a:schemeClr val="accent6"/>
          </a:lnRef>
          <a:fillRef idx="0">
            <a:schemeClr val="accent6"/>
          </a:fillRef>
          <a:effectRef idx="1">
            <a:schemeClr val="accent6"/>
          </a:effectRef>
          <a:fontRef idx="minor">
            <a:schemeClr val="tx1"/>
          </a:fontRef>
        </p:style>
      </p:cxn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82" y="3212976"/>
            <a:ext cx="8915400"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467544" y="1043151"/>
            <a:ext cx="8424936" cy="2169825"/>
          </a:xfrm>
          <a:prstGeom prst="rect">
            <a:avLst/>
          </a:prstGeom>
        </p:spPr>
        <p:txBody>
          <a:bodyPr wrap="square">
            <a:spAutoFit/>
          </a:bodyPr>
          <a:lstStyle/>
          <a:p>
            <a:pPr lvl="0">
              <a:lnSpc>
                <a:spcPct val="150000"/>
              </a:lnSpc>
            </a:pPr>
            <a:r>
              <a:rPr lang="ja-JP" altLang="en-US" dirty="0">
                <a:solidFill>
                  <a:prstClr val="black"/>
                </a:solidFill>
              </a:rPr>
              <a:t>・唐王朝では</a:t>
            </a:r>
            <a:r>
              <a:rPr lang="ja-JP" altLang="en-US" dirty="0">
                <a:solidFill>
                  <a:srgbClr val="FF0000"/>
                </a:solidFill>
              </a:rPr>
              <a:t>均田制</a:t>
            </a:r>
            <a:r>
              <a:rPr lang="ja-JP" altLang="en-US" dirty="0">
                <a:solidFill>
                  <a:prstClr val="black"/>
                </a:solidFill>
              </a:rPr>
              <a:t>が徐々に崩れ、大土地所有が進み、経済不況で滅びた。</a:t>
            </a:r>
            <a:endParaRPr lang="en-US" altLang="ja-JP" dirty="0">
              <a:solidFill>
                <a:prstClr val="black"/>
              </a:solidFill>
            </a:endParaRPr>
          </a:p>
          <a:p>
            <a:pPr lvl="0">
              <a:lnSpc>
                <a:spcPct val="150000"/>
              </a:lnSpc>
            </a:pPr>
            <a:r>
              <a:rPr lang="ja-JP" altLang="en-US" dirty="0">
                <a:solidFill>
                  <a:prstClr val="black"/>
                </a:solidFill>
              </a:rPr>
              <a:t>・宋王朝では交子紙幣により、潤沢な資金が供給され、商工業が発展した。</a:t>
            </a:r>
            <a:endParaRPr lang="en-US" altLang="ja-JP" dirty="0">
              <a:solidFill>
                <a:prstClr val="black"/>
              </a:solidFill>
            </a:endParaRPr>
          </a:p>
          <a:p>
            <a:pPr lvl="0">
              <a:lnSpc>
                <a:spcPct val="150000"/>
              </a:lnSpc>
            </a:pPr>
            <a:r>
              <a:rPr lang="ja-JP" altLang="en-US" dirty="0">
                <a:solidFill>
                  <a:prstClr val="black"/>
                </a:solidFill>
              </a:rPr>
              <a:t>・元王朝では国際的な貿易業が盛んになったが、紙幣増刷により滅びた。</a:t>
            </a:r>
            <a:endParaRPr lang="en-US" altLang="ja-JP" dirty="0">
              <a:solidFill>
                <a:prstClr val="black"/>
              </a:solidFill>
            </a:endParaRPr>
          </a:p>
          <a:p>
            <a:pPr lvl="0">
              <a:lnSpc>
                <a:spcPct val="150000"/>
              </a:lnSpc>
            </a:pPr>
            <a:r>
              <a:rPr lang="ja-JP" altLang="en-US" dirty="0">
                <a:solidFill>
                  <a:prstClr val="black"/>
                </a:solidFill>
              </a:rPr>
              <a:t>・明王朝では</a:t>
            </a:r>
            <a:r>
              <a:rPr lang="ja-JP" altLang="en-US" dirty="0">
                <a:solidFill>
                  <a:srgbClr val="FF0000"/>
                </a:solidFill>
              </a:rPr>
              <a:t>官制限が厳しく</a:t>
            </a:r>
            <a:r>
              <a:rPr lang="ja-JP" altLang="en-US" dirty="0">
                <a:solidFill>
                  <a:prstClr val="black"/>
                </a:solidFill>
              </a:rPr>
              <a:t>、</a:t>
            </a:r>
            <a:r>
              <a:rPr lang="ja-JP" altLang="en-US" dirty="0">
                <a:solidFill>
                  <a:srgbClr val="FF0000"/>
                </a:solidFill>
              </a:rPr>
              <a:t>闇市場</a:t>
            </a:r>
            <a:r>
              <a:rPr lang="ja-JP" altLang="en-US" dirty="0">
                <a:solidFill>
                  <a:prstClr val="black"/>
                </a:solidFill>
              </a:rPr>
              <a:t>が生じ、税収が低下し、紙幣増刷で滅びた。</a:t>
            </a:r>
            <a:endParaRPr lang="en-US" altLang="ja-JP" dirty="0">
              <a:solidFill>
                <a:prstClr val="black"/>
              </a:solidFill>
            </a:endParaRPr>
          </a:p>
          <a:p>
            <a:pPr lvl="0">
              <a:lnSpc>
                <a:spcPct val="150000"/>
              </a:lnSpc>
            </a:pPr>
            <a:r>
              <a:rPr lang="ja-JP" altLang="en-US" dirty="0">
                <a:solidFill>
                  <a:prstClr val="black"/>
                </a:solidFill>
              </a:rPr>
              <a:t>・清王朝では人頭税を廃止し、戸籍が増え、</a:t>
            </a:r>
            <a:r>
              <a:rPr lang="ja-JP" altLang="en-US" dirty="0" smtClean="0">
                <a:solidFill>
                  <a:prstClr val="black"/>
                </a:solidFill>
              </a:rPr>
              <a:t>土地税収が増えたが、銀不足に苦しんだ。</a:t>
            </a:r>
            <a:endParaRPr lang="en-US" altLang="ja-JP" dirty="0">
              <a:solidFill>
                <a:prstClr val="black"/>
              </a:solidFill>
            </a:endParaRPr>
          </a:p>
        </p:txBody>
      </p:sp>
      <p:sp>
        <p:nvSpPr>
          <p:cNvPr id="8" name="テキスト ボックス 7"/>
          <p:cNvSpPr txBox="1"/>
          <p:nvPr/>
        </p:nvSpPr>
        <p:spPr>
          <a:xfrm>
            <a:off x="1763688" y="260647"/>
            <a:ext cx="4824536" cy="584775"/>
          </a:xfrm>
          <a:prstGeom prst="rect">
            <a:avLst/>
          </a:prstGeom>
          <a:noFill/>
        </p:spPr>
        <p:txBody>
          <a:bodyPr wrap="square" rtlCol="0">
            <a:spAutoFit/>
          </a:bodyPr>
          <a:lstStyle/>
          <a:p>
            <a:r>
              <a:rPr kumimoji="1" lang="ja-JP" altLang="en-US" sz="3200" dirty="0" smtClean="0"/>
              <a:t>歴代中国王朝の衰退原因</a:t>
            </a:r>
            <a:endParaRPr kumimoji="1" lang="ja-JP" altLang="en-US" sz="3200" dirty="0"/>
          </a:p>
        </p:txBody>
      </p:sp>
    </p:spTree>
    <p:extLst>
      <p:ext uri="{BB962C8B-B14F-4D97-AF65-F5344CB8AC3E}">
        <p14:creationId xmlns:p14="http://schemas.microsoft.com/office/powerpoint/2010/main" val="35994621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28" name="グループ化 25627"/>
          <p:cNvGrpSpPr/>
          <p:nvPr/>
        </p:nvGrpSpPr>
        <p:grpSpPr>
          <a:xfrm>
            <a:off x="1290072" y="1222335"/>
            <a:ext cx="6264696" cy="3816424"/>
            <a:chOff x="761186" y="622319"/>
            <a:chExt cx="5551455" cy="3275988"/>
          </a:xfrm>
        </p:grpSpPr>
        <p:pic>
          <p:nvPicPr>
            <p:cNvPr id="266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186" y="2019785"/>
              <a:ext cx="964902" cy="7661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矢印コネクタ 5"/>
            <p:cNvCxnSpPr/>
            <p:nvPr/>
          </p:nvCxnSpPr>
          <p:spPr>
            <a:xfrm>
              <a:off x="1979712" y="3212976"/>
              <a:ext cx="273630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直線矢印コネクタ 9"/>
            <p:cNvCxnSpPr/>
            <p:nvPr/>
          </p:nvCxnSpPr>
          <p:spPr>
            <a:xfrm flipV="1">
              <a:off x="1978805" y="1196752"/>
              <a:ext cx="0" cy="20162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フリーフォーム 8"/>
            <p:cNvSpPr/>
            <p:nvPr/>
          </p:nvSpPr>
          <p:spPr>
            <a:xfrm>
              <a:off x="1972235" y="1611428"/>
              <a:ext cx="2455749" cy="1313516"/>
            </a:xfrm>
            <a:custGeom>
              <a:avLst/>
              <a:gdLst>
                <a:gd name="connsiteX0" fmla="*/ 0 w 2061883"/>
                <a:gd name="connsiteY0" fmla="*/ 764219 h 1185560"/>
                <a:gd name="connsiteX1" fmla="*/ 242047 w 2061883"/>
                <a:gd name="connsiteY1" fmla="*/ 405631 h 1185560"/>
                <a:gd name="connsiteX2" fmla="*/ 663389 w 2061883"/>
                <a:gd name="connsiteY2" fmla="*/ 2219 h 1185560"/>
                <a:gd name="connsiteX3" fmla="*/ 1272989 w 2061883"/>
                <a:gd name="connsiteY3" fmla="*/ 289090 h 1185560"/>
                <a:gd name="connsiteX4" fmla="*/ 2061883 w 2061883"/>
                <a:gd name="connsiteY4" fmla="*/ 1185560 h 1185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883" h="1185560">
                  <a:moveTo>
                    <a:pt x="0" y="764219"/>
                  </a:moveTo>
                  <a:cubicBezTo>
                    <a:pt x="65741" y="648425"/>
                    <a:pt x="131482" y="532631"/>
                    <a:pt x="242047" y="405631"/>
                  </a:cubicBezTo>
                  <a:cubicBezTo>
                    <a:pt x="352612" y="278631"/>
                    <a:pt x="491565" y="21642"/>
                    <a:pt x="663389" y="2219"/>
                  </a:cubicBezTo>
                  <a:cubicBezTo>
                    <a:pt x="835213" y="-17204"/>
                    <a:pt x="1039907" y="91866"/>
                    <a:pt x="1272989" y="289090"/>
                  </a:cubicBezTo>
                  <a:cubicBezTo>
                    <a:pt x="1506071" y="486313"/>
                    <a:pt x="1783977" y="835936"/>
                    <a:pt x="2061883" y="11855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6" name="円/楕円 15"/>
            <p:cNvSpPr/>
            <p:nvPr/>
          </p:nvSpPr>
          <p:spPr>
            <a:xfrm>
              <a:off x="1918235" y="2348880"/>
              <a:ext cx="108000" cy="108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 name="円/楕円 16"/>
            <p:cNvSpPr/>
            <p:nvPr/>
          </p:nvSpPr>
          <p:spPr>
            <a:xfrm>
              <a:off x="2734568" y="1557428"/>
              <a:ext cx="108000" cy="108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9" name="円/楕円 18"/>
            <p:cNvSpPr/>
            <p:nvPr/>
          </p:nvSpPr>
          <p:spPr>
            <a:xfrm>
              <a:off x="3563888" y="1988840"/>
              <a:ext cx="108000" cy="1080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0" name="円/楕円 19"/>
            <p:cNvSpPr/>
            <p:nvPr/>
          </p:nvSpPr>
          <p:spPr>
            <a:xfrm>
              <a:off x="4014101" y="2467344"/>
              <a:ext cx="108000" cy="1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952615" y="796641"/>
              <a:ext cx="1342667" cy="461665"/>
            </a:xfrm>
            <a:prstGeom prst="rect">
              <a:avLst/>
            </a:prstGeom>
            <a:noFill/>
          </p:spPr>
          <p:txBody>
            <a:bodyPr wrap="square" rtlCol="0">
              <a:spAutoFit/>
            </a:bodyPr>
            <a:lstStyle/>
            <a:p>
              <a:r>
                <a:rPr kumimoji="1" lang="ja-JP" altLang="en-US" sz="2400" dirty="0" smtClean="0"/>
                <a:t>生産力 </a:t>
              </a:r>
              <a:r>
                <a:rPr kumimoji="1" lang="en-US" altLang="ja-JP" sz="2400" dirty="0" smtClean="0"/>
                <a:t>P</a:t>
              </a:r>
              <a:endParaRPr kumimoji="1" lang="ja-JP" altLang="en-US" sz="2400" dirty="0"/>
            </a:p>
          </p:txBody>
        </p:sp>
        <p:sp>
          <p:nvSpPr>
            <p:cNvPr id="23" name="テキスト ボックス 22"/>
            <p:cNvSpPr txBox="1"/>
            <p:nvPr/>
          </p:nvSpPr>
          <p:spPr>
            <a:xfrm>
              <a:off x="4728465" y="3012921"/>
              <a:ext cx="1584176" cy="400110"/>
            </a:xfrm>
            <a:prstGeom prst="rect">
              <a:avLst/>
            </a:prstGeom>
            <a:noFill/>
          </p:spPr>
          <p:txBody>
            <a:bodyPr wrap="square" rtlCol="0">
              <a:spAutoFit/>
            </a:bodyPr>
            <a:lstStyle/>
            <a:p>
              <a:r>
                <a:rPr kumimoji="1" lang="ja-JP" altLang="en-US" sz="2000" dirty="0" smtClean="0"/>
                <a:t>貧富の差 </a:t>
              </a:r>
              <a:r>
                <a:rPr kumimoji="1" lang="en-US" altLang="ja-JP" sz="2000" dirty="0" smtClean="0"/>
                <a:t>ΔX</a:t>
              </a:r>
              <a:endParaRPr kumimoji="1" lang="ja-JP" altLang="en-US" sz="2000" dirty="0"/>
            </a:p>
          </p:txBody>
        </p:sp>
        <p:pic>
          <p:nvPicPr>
            <p:cNvPr id="266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335" y="622319"/>
              <a:ext cx="942944" cy="7487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8282" y="1026506"/>
              <a:ext cx="934270" cy="7418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直線矢印コネクタ 21"/>
            <p:cNvCxnSpPr>
              <a:stCxn id="26627" idx="3"/>
              <a:endCxn id="16" idx="2"/>
            </p:cNvCxnSpPr>
            <p:nvPr/>
          </p:nvCxnSpPr>
          <p:spPr>
            <a:xfrm>
              <a:off x="1726088" y="2402880"/>
              <a:ext cx="192147"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直線矢印コネクタ 26"/>
            <p:cNvCxnSpPr>
              <a:endCxn id="17" idx="7"/>
            </p:cNvCxnSpPr>
            <p:nvPr/>
          </p:nvCxnSpPr>
          <p:spPr>
            <a:xfrm flipH="1">
              <a:off x="2826752" y="1371073"/>
              <a:ext cx="43475" cy="20217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1" name="直線矢印コネクタ 30"/>
            <p:cNvCxnSpPr>
              <a:endCxn id="19" idx="7"/>
            </p:cNvCxnSpPr>
            <p:nvPr/>
          </p:nvCxnSpPr>
          <p:spPr>
            <a:xfrm flipH="1">
              <a:off x="3656072" y="1768372"/>
              <a:ext cx="202210" cy="23628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602" name="直線矢印コネクタ 25601"/>
            <p:cNvCxnSpPr>
              <a:endCxn id="20" idx="6"/>
            </p:cNvCxnSpPr>
            <p:nvPr/>
          </p:nvCxnSpPr>
          <p:spPr>
            <a:xfrm flipH="1">
              <a:off x="4122101" y="2348880"/>
              <a:ext cx="406632" cy="17246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612" name="テキスト ボックス 25611"/>
            <p:cNvSpPr txBox="1"/>
            <p:nvPr/>
          </p:nvSpPr>
          <p:spPr>
            <a:xfrm>
              <a:off x="1666195" y="3236587"/>
              <a:ext cx="720080" cy="400110"/>
            </a:xfrm>
            <a:prstGeom prst="rect">
              <a:avLst/>
            </a:prstGeom>
            <a:noFill/>
          </p:spPr>
          <p:txBody>
            <a:bodyPr wrap="square" rtlCol="0">
              <a:spAutoFit/>
            </a:bodyPr>
            <a:lstStyle/>
            <a:p>
              <a:r>
                <a:rPr kumimoji="1" lang="ja-JP" altLang="en-US" sz="2000" dirty="0" smtClean="0"/>
                <a:t>均一</a:t>
              </a:r>
              <a:endParaRPr kumimoji="1" lang="ja-JP" altLang="en-US" sz="2000" dirty="0"/>
            </a:p>
          </p:txBody>
        </p:sp>
        <p:cxnSp>
          <p:nvCxnSpPr>
            <p:cNvPr id="25619" name="直線コネクタ 25618"/>
            <p:cNvCxnSpPr>
              <a:stCxn id="17" idx="4"/>
            </p:cNvCxnSpPr>
            <p:nvPr/>
          </p:nvCxnSpPr>
          <p:spPr>
            <a:xfrm>
              <a:off x="2788568" y="1665428"/>
              <a:ext cx="0" cy="1547548"/>
            </a:xfrm>
            <a:prstGeom prst="line">
              <a:avLst/>
            </a:prstGeom>
            <a:ln w="28575">
              <a:solidFill>
                <a:srgbClr val="00B050"/>
              </a:solidFill>
              <a:prstDash val="dash"/>
            </a:ln>
          </p:spPr>
          <p:style>
            <a:lnRef idx="1">
              <a:schemeClr val="dk1"/>
            </a:lnRef>
            <a:fillRef idx="0">
              <a:schemeClr val="dk1"/>
            </a:fillRef>
            <a:effectRef idx="0">
              <a:schemeClr val="dk1"/>
            </a:effectRef>
            <a:fontRef idx="minor">
              <a:schemeClr val="tx1"/>
            </a:fontRef>
          </p:style>
        </p:cxnSp>
        <p:sp>
          <p:nvSpPr>
            <p:cNvPr id="25620" name="テキスト ボックス 25619"/>
            <p:cNvSpPr txBox="1"/>
            <p:nvPr/>
          </p:nvSpPr>
          <p:spPr>
            <a:xfrm>
              <a:off x="2476335" y="3251976"/>
              <a:ext cx="745565" cy="369332"/>
            </a:xfrm>
            <a:prstGeom prst="rect">
              <a:avLst/>
            </a:prstGeom>
            <a:noFill/>
          </p:spPr>
          <p:txBody>
            <a:bodyPr wrap="square" rtlCol="0">
              <a:spAutoFit/>
            </a:bodyPr>
            <a:lstStyle/>
            <a:p>
              <a:r>
                <a:rPr kumimoji="1" lang="ja-JP" altLang="en-US" dirty="0" smtClean="0"/>
                <a:t>最大</a:t>
              </a:r>
              <a:endParaRPr kumimoji="1" lang="ja-JP" altLang="en-US" dirty="0"/>
            </a:p>
          </p:txBody>
        </p:sp>
        <p:sp>
          <p:nvSpPr>
            <p:cNvPr id="25623" name="テキスト ボックス 25622"/>
            <p:cNvSpPr txBox="1"/>
            <p:nvPr/>
          </p:nvSpPr>
          <p:spPr>
            <a:xfrm>
              <a:off x="3671888" y="3251976"/>
              <a:ext cx="934270" cy="646331"/>
            </a:xfrm>
            <a:prstGeom prst="rect">
              <a:avLst/>
            </a:prstGeom>
            <a:noFill/>
          </p:spPr>
          <p:txBody>
            <a:bodyPr wrap="square" rtlCol="0">
              <a:spAutoFit/>
            </a:bodyPr>
            <a:lstStyle/>
            <a:p>
              <a:r>
                <a:rPr kumimoji="1" lang="ja-JP" altLang="en-US" dirty="0" smtClean="0"/>
                <a:t>大土地所有</a:t>
              </a:r>
              <a:endParaRPr kumimoji="1" lang="ja-JP" altLang="en-US" dirty="0"/>
            </a:p>
          </p:txBody>
        </p:sp>
        <p:cxnSp>
          <p:nvCxnSpPr>
            <p:cNvPr id="61" name="直線コネクタ 60"/>
            <p:cNvCxnSpPr/>
            <p:nvPr/>
          </p:nvCxnSpPr>
          <p:spPr>
            <a:xfrm>
              <a:off x="4068101" y="2570430"/>
              <a:ext cx="0" cy="642546"/>
            </a:xfrm>
            <a:prstGeom prst="line">
              <a:avLst/>
            </a:prstGeom>
            <a:ln w="28575">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pic>
          <p:nvPicPr>
            <p:cNvPr id="266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8733" y="1988840"/>
              <a:ext cx="938606" cy="7453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1" name="直線コネクタ 70"/>
            <p:cNvCxnSpPr>
              <a:stCxn id="17" idx="2"/>
            </p:cNvCxnSpPr>
            <p:nvPr/>
          </p:nvCxnSpPr>
          <p:spPr>
            <a:xfrm flipH="1" flipV="1">
              <a:off x="2004352" y="1610440"/>
              <a:ext cx="730216" cy="989"/>
            </a:xfrm>
            <a:prstGeom prst="line">
              <a:avLst/>
            </a:prstGeom>
            <a:ln w="28575">
              <a:solidFill>
                <a:srgbClr val="00B050"/>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grpSp>
      <p:sp>
        <p:nvSpPr>
          <p:cNvPr id="25629" name="テキスト ボックス 25628"/>
          <p:cNvSpPr txBox="1"/>
          <p:nvPr/>
        </p:nvSpPr>
        <p:spPr>
          <a:xfrm>
            <a:off x="1113945" y="4941168"/>
            <a:ext cx="7677056" cy="1754326"/>
          </a:xfrm>
          <a:prstGeom prst="rect">
            <a:avLst/>
          </a:prstGeom>
          <a:noFill/>
        </p:spPr>
        <p:txBody>
          <a:bodyPr wrap="square" rtlCol="0">
            <a:spAutoFit/>
          </a:bodyPr>
          <a:lstStyle/>
          <a:p>
            <a:pPr>
              <a:lnSpc>
                <a:spcPct val="150000"/>
              </a:lnSpc>
            </a:pPr>
            <a:r>
              <a:rPr lang="ja-JP" altLang="en-US" dirty="0" smtClean="0"/>
              <a:t>・</a:t>
            </a:r>
            <a:r>
              <a:rPr lang="ja-JP" altLang="en-US" dirty="0"/>
              <a:t>人間の能力は</a:t>
            </a:r>
            <a:r>
              <a:rPr lang="ja-JP" altLang="en-US" dirty="0" smtClean="0"/>
              <a:t>不均一。均一に土地を配布すると、やる気のある人には足りず、</a:t>
            </a:r>
            <a:endParaRPr lang="en-US" altLang="ja-JP" dirty="0" smtClean="0"/>
          </a:p>
          <a:p>
            <a:pPr>
              <a:lnSpc>
                <a:spcPct val="150000"/>
              </a:lnSpc>
            </a:pPr>
            <a:r>
              <a:rPr lang="ja-JP" altLang="en-US" dirty="0"/>
              <a:t>　</a:t>
            </a:r>
            <a:r>
              <a:rPr lang="ja-JP" altLang="en-US" dirty="0" smtClean="0"/>
              <a:t>やる気のない人には多すぎる。教育が必要か。</a:t>
            </a:r>
            <a:endParaRPr lang="en-US" altLang="ja-JP" dirty="0" smtClean="0"/>
          </a:p>
          <a:p>
            <a:pPr>
              <a:lnSpc>
                <a:spcPct val="150000"/>
              </a:lnSpc>
            </a:pPr>
            <a:r>
              <a:rPr lang="ja-JP" altLang="en-US" dirty="0" smtClean="0"/>
              <a:t>・やる気にあった配布のとき最大の生産力が得られる。</a:t>
            </a:r>
            <a:endParaRPr lang="en-US" altLang="ja-JP" dirty="0" smtClean="0"/>
          </a:p>
          <a:p>
            <a:pPr>
              <a:lnSpc>
                <a:spcPct val="150000"/>
              </a:lnSpc>
            </a:pPr>
            <a:r>
              <a:rPr kumimoji="1" lang="ja-JP" altLang="en-US" dirty="0" smtClean="0"/>
              <a:t>・大土地所有</a:t>
            </a:r>
            <a:r>
              <a:rPr lang="ja-JP" altLang="en-US" dirty="0" smtClean="0"/>
              <a:t>↑ </a:t>
            </a:r>
            <a:r>
              <a:rPr lang="ja-JP" altLang="en-US" dirty="0" smtClean="0">
                <a:solidFill>
                  <a:srgbClr val="FF0000"/>
                </a:solidFill>
              </a:rPr>
              <a:t>→</a:t>
            </a:r>
            <a:r>
              <a:rPr lang="ja-JP" altLang="en-US" dirty="0" smtClean="0"/>
              <a:t> </a:t>
            </a:r>
            <a:r>
              <a:rPr kumimoji="1" lang="ja-JP" altLang="en-US" dirty="0" smtClean="0"/>
              <a:t>貧民↑</a:t>
            </a:r>
            <a:r>
              <a:rPr lang="ja-JP" altLang="en-US" dirty="0" smtClean="0"/>
              <a:t> </a:t>
            </a:r>
            <a:r>
              <a:rPr kumimoji="1" lang="ja-JP" altLang="en-US" dirty="0" smtClean="0">
                <a:solidFill>
                  <a:srgbClr val="FF0000"/>
                </a:solidFill>
              </a:rPr>
              <a:t>→</a:t>
            </a:r>
            <a:r>
              <a:rPr kumimoji="1" lang="ja-JP" altLang="en-US" dirty="0" smtClean="0"/>
              <a:t> 購買力↓ </a:t>
            </a:r>
            <a:r>
              <a:rPr kumimoji="1" lang="ja-JP" altLang="en-US" dirty="0" smtClean="0">
                <a:solidFill>
                  <a:srgbClr val="FF0000"/>
                </a:solidFill>
              </a:rPr>
              <a:t>→</a:t>
            </a:r>
            <a:r>
              <a:rPr lang="ja-JP" altLang="en-US" dirty="0" smtClean="0">
                <a:solidFill>
                  <a:srgbClr val="FF0000"/>
                </a:solidFill>
              </a:rPr>
              <a:t> </a:t>
            </a:r>
            <a:r>
              <a:rPr kumimoji="1" lang="ja-JP" altLang="en-US" dirty="0" smtClean="0"/>
              <a:t>投資</a:t>
            </a:r>
            <a:r>
              <a:rPr lang="ja-JP" altLang="en-US" dirty="0" smtClean="0"/>
              <a:t>↓ </a:t>
            </a:r>
            <a:r>
              <a:rPr lang="ja-JP" altLang="en-US" dirty="0" smtClean="0">
                <a:solidFill>
                  <a:srgbClr val="FF0000"/>
                </a:solidFill>
              </a:rPr>
              <a:t>→ 経済不況　国力低下</a:t>
            </a:r>
            <a:endParaRPr kumimoji="1" lang="ja-JP" altLang="en-US" dirty="0">
              <a:solidFill>
                <a:srgbClr val="FF0000"/>
              </a:solidFill>
            </a:endParaRPr>
          </a:p>
        </p:txBody>
      </p:sp>
      <p:cxnSp>
        <p:nvCxnSpPr>
          <p:cNvPr id="69" name="直線コネクタ 68"/>
          <p:cNvCxnSpPr/>
          <p:nvPr/>
        </p:nvCxnSpPr>
        <p:spPr>
          <a:xfrm>
            <a:off x="0" y="980728"/>
            <a:ext cx="9144000" cy="0"/>
          </a:xfrm>
          <a:prstGeom prst="line">
            <a:avLst/>
          </a:prstGeom>
          <a:ln/>
        </p:spPr>
        <p:style>
          <a:lnRef idx="2">
            <a:schemeClr val="accent6"/>
          </a:lnRef>
          <a:fillRef idx="0">
            <a:schemeClr val="accent6"/>
          </a:fillRef>
          <a:effectRef idx="1">
            <a:schemeClr val="accent6"/>
          </a:effectRef>
          <a:fontRef idx="minor">
            <a:schemeClr val="tx1"/>
          </a:fontRef>
        </p:style>
      </p:cxnSp>
      <p:sp>
        <p:nvSpPr>
          <p:cNvPr id="25630" name="テキスト ボックス 25629"/>
          <p:cNvSpPr txBox="1"/>
          <p:nvPr/>
        </p:nvSpPr>
        <p:spPr>
          <a:xfrm>
            <a:off x="2626275" y="188640"/>
            <a:ext cx="2655514" cy="584775"/>
          </a:xfrm>
          <a:prstGeom prst="rect">
            <a:avLst/>
          </a:prstGeom>
          <a:noFill/>
        </p:spPr>
        <p:txBody>
          <a:bodyPr wrap="square" rtlCol="0">
            <a:spAutoFit/>
          </a:bodyPr>
          <a:lstStyle/>
          <a:p>
            <a:r>
              <a:rPr kumimoji="1" lang="ja-JP" altLang="en-US" sz="3200" dirty="0" smtClean="0"/>
              <a:t>均田制の限界</a:t>
            </a:r>
            <a:endParaRPr kumimoji="1" lang="ja-JP" altLang="en-US" sz="3200" dirty="0"/>
          </a:p>
        </p:txBody>
      </p:sp>
    </p:spTree>
    <p:extLst>
      <p:ext uri="{BB962C8B-B14F-4D97-AF65-F5344CB8AC3E}">
        <p14:creationId xmlns:p14="http://schemas.microsoft.com/office/powerpoint/2010/main" val="26488174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80728"/>
            <a:ext cx="9144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683568" y="1268760"/>
            <a:ext cx="5685184" cy="3416320"/>
          </a:xfrm>
          <a:prstGeom prst="rect">
            <a:avLst/>
          </a:prstGeom>
          <a:noFill/>
        </p:spPr>
        <p:txBody>
          <a:bodyPr wrap="square" rtlCol="0">
            <a:spAutoFit/>
          </a:bodyPr>
          <a:lstStyle/>
          <a:p>
            <a:pPr>
              <a:lnSpc>
                <a:spcPct val="150000"/>
              </a:lnSpc>
            </a:pPr>
            <a:r>
              <a:rPr lang="ja-JP" altLang="en-US" sz="2400" dirty="0"/>
              <a:t>　・コルテスのアステカ</a:t>
            </a:r>
            <a:r>
              <a:rPr lang="ja-JP" altLang="en-US" sz="2400" dirty="0" smtClean="0"/>
              <a:t>帝国の征服</a:t>
            </a:r>
            <a:endParaRPr lang="en-US" altLang="ja-JP" sz="2400" dirty="0" smtClean="0"/>
          </a:p>
          <a:p>
            <a:pPr>
              <a:lnSpc>
                <a:spcPct val="150000"/>
              </a:lnSpc>
            </a:pPr>
            <a:r>
              <a:rPr lang="ja-JP" altLang="en-US" sz="2400" dirty="0"/>
              <a:t>　・ピサロのインカ帝国の征服</a:t>
            </a:r>
          </a:p>
          <a:p>
            <a:pPr>
              <a:lnSpc>
                <a:spcPct val="150000"/>
              </a:lnSpc>
            </a:pPr>
            <a:r>
              <a:rPr lang="ja-JP" altLang="en-US" sz="2400" dirty="0"/>
              <a:t>　・浮遊菜園チナンパ農法</a:t>
            </a:r>
          </a:p>
          <a:p>
            <a:pPr>
              <a:lnSpc>
                <a:spcPct val="150000"/>
              </a:lnSpc>
            </a:pPr>
            <a:r>
              <a:rPr lang="ja-JP" altLang="en-US" sz="2400" dirty="0"/>
              <a:t>　・メキシコの銀の道</a:t>
            </a:r>
          </a:p>
          <a:p>
            <a:pPr>
              <a:lnSpc>
                <a:spcPct val="150000"/>
              </a:lnSpc>
            </a:pPr>
            <a:r>
              <a:rPr lang="ja-JP" altLang="en-US" sz="2400" dirty="0"/>
              <a:t>　・ボリビアのポトシ銀山</a:t>
            </a:r>
          </a:p>
          <a:p>
            <a:pPr>
              <a:lnSpc>
                <a:spcPct val="150000"/>
              </a:lnSpc>
            </a:pPr>
            <a:r>
              <a:rPr lang="ja-JP" altLang="en-US" sz="2400" dirty="0"/>
              <a:t>　・なぜ先住民族の大虐殺が起きたのか</a:t>
            </a:r>
            <a:r>
              <a:rPr lang="ja-JP" altLang="en-US" sz="2400" dirty="0" smtClean="0"/>
              <a:t>？</a:t>
            </a:r>
            <a:endParaRPr lang="en-US" altLang="ja-JP" sz="2400" dirty="0" smtClean="0"/>
          </a:p>
        </p:txBody>
      </p:sp>
      <p:sp>
        <p:nvSpPr>
          <p:cNvPr id="3" name="正方形/長方形 2"/>
          <p:cNvSpPr/>
          <p:nvPr/>
        </p:nvSpPr>
        <p:spPr>
          <a:xfrm>
            <a:off x="2339752" y="260647"/>
            <a:ext cx="4893096" cy="584775"/>
          </a:xfrm>
          <a:prstGeom prst="rect">
            <a:avLst/>
          </a:prstGeom>
        </p:spPr>
        <p:txBody>
          <a:bodyPr wrap="square">
            <a:spAutoFit/>
          </a:bodyPr>
          <a:lstStyle/>
          <a:p>
            <a:pPr lvl="0"/>
            <a:r>
              <a:rPr lang="en-US" altLang="ja-JP" sz="3200" dirty="0" smtClean="0">
                <a:solidFill>
                  <a:prstClr val="black"/>
                </a:solidFill>
              </a:rPr>
              <a:t>5.</a:t>
            </a:r>
            <a:r>
              <a:rPr lang="ja-JP" altLang="en-US" sz="3200" dirty="0" smtClean="0">
                <a:solidFill>
                  <a:prstClr val="black"/>
                </a:solidFill>
              </a:rPr>
              <a:t>スペイン人の侵略</a:t>
            </a:r>
            <a:endParaRPr lang="en-US" altLang="ja-JP" sz="3200" dirty="0">
              <a:solidFill>
                <a:prstClr val="black"/>
              </a:solidFill>
            </a:endParaRPr>
          </a:p>
        </p:txBody>
      </p:sp>
      <p:grpSp>
        <p:nvGrpSpPr>
          <p:cNvPr id="6" name="グループ化 5"/>
          <p:cNvGrpSpPr/>
          <p:nvPr/>
        </p:nvGrpSpPr>
        <p:grpSpPr>
          <a:xfrm>
            <a:off x="6732240" y="3501008"/>
            <a:ext cx="2098651" cy="2887918"/>
            <a:chOff x="6653880" y="3140968"/>
            <a:chExt cx="2098651" cy="2887918"/>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3140968"/>
              <a:ext cx="1958900" cy="2518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6653880" y="5659554"/>
              <a:ext cx="2098651" cy="369332"/>
            </a:xfrm>
            <a:prstGeom prst="rect">
              <a:avLst/>
            </a:prstGeom>
          </p:spPr>
          <p:txBody>
            <a:bodyPr wrap="none">
              <a:spAutoFit/>
            </a:bodyPr>
            <a:lstStyle/>
            <a:p>
              <a:r>
                <a:rPr lang="ja-JP" altLang="en-US" dirty="0"/>
                <a:t>フランシスコ・ピサロ</a:t>
              </a:r>
            </a:p>
          </p:txBody>
        </p:sp>
      </p:grpSp>
      <p:sp>
        <p:nvSpPr>
          <p:cNvPr id="7" name="テキスト ボックス 6"/>
          <p:cNvSpPr txBox="1"/>
          <p:nvPr/>
        </p:nvSpPr>
        <p:spPr>
          <a:xfrm>
            <a:off x="6937647" y="6369744"/>
            <a:ext cx="1893244" cy="307777"/>
          </a:xfrm>
          <a:prstGeom prst="rect">
            <a:avLst/>
          </a:prstGeom>
          <a:noFill/>
        </p:spPr>
        <p:txBody>
          <a:bodyPr wrap="square" rtlCol="0">
            <a:spAutoFit/>
          </a:bodyPr>
          <a:lstStyle/>
          <a:p>
            <a:r>
              <a:rPr kumimoji="1" lang="ja-JP" altLang="en-US" sz="1400" dirty="0" smtClean="0"/>
              <a:t>文盲、残虐、無鉄砲</a:t>
            </a:r>
            <a:endParaRPr kumimoji="1" lang="ja-JP" altLang="en-US" sz="1400" dirty="0"/>
          </a:p>
        </p:txBody>
      </p:sp>
    </p:spTree>
    <p:extLst>
      <p:ext uri="{BB962C8B-B14F-4D97-AF65-F5344CB8AC3E}">
        <p14:creationId xmlns:p14="http://schemas.microsoft.com/office/powerpoint/2010/main" val="17591690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88731" y="980728"/>
            <a:ext cx="7704856" cy="5632311"/>
          </a:xfrm>
          <a:prstGeom prst="rect">
            <a:avLst/>
          </a:prstGeom>
        </p:spPr>
        <p:txBody>
          <a:bodyPr wrap="square">
            <a:spAutoFit/>
          </a:bodyPr>
          <a:lstStyle/>
          <a:p>
            <a:r>
              <a:rPr lang="ja-JP" altLang="en-US" dirty="0" smtClean="0"/>
              <a:t>・</a:t>
            </a:r>
            <a:r>
              <a:rPr lang="en-US" altLang="ja-JP" dirty="0" smtClean="0"/>
              <a:t>1519</a:t>
            </a:r>
            <a:r>
              <a:rPr lang="ja-JP" altLang="en-US" dirty="0"/>
              <a:t>年</a:t>
            </a:r>
            <a:r>
              <a:rPr lang="en-US" altLang="ja-JP" dirty="0"/>
              <a:t>2</a:t>
            </a:r>
            <a:r>
              <a:rPr lang="ja-JP" altLang="en-US" dirty="0"/>
              <a:t>月エルナン・コルテスは</a:t>
            </a:r>
            <a:r>
              <a:rPr lang="ja-JP" altLang="en-US" dirty="0">
                <a:solidFill>
                  <a:srgbClr val="0033CC"/>
                </a:solidFill>
              </a:rPr>
              <a:t>無断</a:t>
            </a:r>
            <a:r>
              <a:rPr lang="ja-JP" altLang="en-US" dirty="0"/>
              <a:t>で</a:t>
            </a:r>
            <a:r>
              <a:rPr lang="en-US" altLang="ja-JP" dirty="0"/>
              <a:t>16</a:t>
            </a:r>
            <a:r>
              <a:rPr lang="ja-JP" altLang="en-US" dirty="0"/>
              <a:t>頭の馬と大砲や小銃で武装した</a:t>
            </a:r>
            <a:r>
              <a:rPr lang="en-US" altLang="ja-JP" dirty="0"/>
              <a:t>500</a:t>
            </a:r>
            <a:r>
              <a:rPr lang="ja-JP" altLang="en-US" dirty="0"/>
              <a:t>人の部下を率いてユカタン半島沿岸に向け出帆</a:t>
            </a:r>
            <a:r>
              <a:rPr lang="ja-JP" altLang="en-US" dirty="0" smtClean="0"/>
              <a:t>した。</a:t>
            </a:r>
            <a:endParaRPr lang="en-US" altLang="ja-JP" dirty="0" smtClean="0"/>
          </a:p>
          <a:p>
            <a:r>
              <a:rPr lang="ja-JP" altLang="en-US" dirty="0" smtClean="0"/>
              <a:t>・コルテスはタバスコでセントラ</a:t>
            </a:r>
            <a:r>
              <a:rPr lang="ja-JP" altLang="en-US" dirty="0"/>
              <a:t>の</a:t>
            </a:r>
            <a:r>
              <a:rPr lang="ja-JP" altLang="en-US" dirty="0" smtClean="0"/>
              <a:t>戦いに勝利し、女</a:t>
            </a:r>
            <a:r>
              <a:rPr lang="ja-JP" altLang="en-US" dirty="0"/>
              <a:t>奴隷</a:t>
            </a:r>
            <a:r>
              <a:rPr lang="en-US" altLang="ja-JP" dirty="0"/>
              <a:t>20</a:t>
            </a:r>
            <a:r>
              <a:rPr lang="ja-JP" altLang="en-US" dirty="0"/>
              <a:t>人の中からマリンチェと</a:t>
            </a:r>
            <a:r>
              <a:rPr lang="ja-JP" altLang="en-US" dirty="0" smtClean="0"/>
              <a:t>いう娘</a:t>
            </a:r>
            <a:r>
              <a:rPr lang="ja-JP" altLang="en-US" dirty="0"/>
              <a:t>を</a:t>
            </a:r>
            <a:r>
              <a:rPr lang="ja-JP" altLang="en-US" dirty="0" smtClean="0"/>
              <a:t>通訳</a:t>
            </a:r>
            <a:r>
              <a:rPr lang="en-US" altLang="ja-JP" dirty="0" smtClean="0"/>
              <a:t>/</a:t>
            </a:r>
            <a:r>
              <a:rPr lang="ja-JP" altLang="en-US" dirty="0" smtClean="0"/>
              <a:t>愛人と</a:t>
            </a:r>
            <a:r>
              <a:rPr lang="ja-JP" altLang="en-US" dirty="0"/>
              <a:t>して</a:t>
            </a:r>
            <a:r>
              <a:rPr lang="ja-JP" altLang="en-US" dirty="0" smtClean="0"/>
              <a:t>用いた。アステカには、</a:t>
            </a:r>
            <a:r>
              <a:rPr lang="ja-JP" altLang="en-US" dirty="0" smtClean="0">
                <a:solidFill>
                  <a:srgbClr val="FF0000"/>
                </a:solidFill>
              </a:rPr>
              <a:t>白い肌</a:t>
            </a:r>
            <a:r>
              <a:rPr lang="ja-JP" altLang="en-US" dirty="0">
                <a:solidFill>
                  <a:srgbClr val="FF0000"/>
                </a:solidFill>
              </a:rPr>
              <a:t>の</a:t>
            </a:r>
            <a:r>
              <a:rPr lang="ja-JP" altLang="en-US" dirty="0" smtClean="0">
                <a:solidFill>
                  <a:srgbClr val="FF0000"/>
                </a:solidFill>
              </a:rPr>
              <a:t>ケツァルコアトル</a:t>
            </a:r>
            <a:r>
              <a:rPr lang="ja-JP" altLang="en-US" dirty="0">
                <a:solidFill>
                  <a:srgbClr val="FF0000"/>
                </a:solidFill>
              </a:rPr>
              <a:t>神</a:t>
            </a:r>
            <a:r>
              <a:rPr lang="ja-JP" altLang="en-US" dirty="0" smtClean="0"/>
              <a:t>が</a:t>
            </a:r>
            <a:r>
              <a:rPr lang="en-US" altLang="ja-JP" dirty="0" smtClean="0"/>
              <a:t>1519</a:t>
            </a:r>
            <a:r>
              <a:rPr lang="ja-JP" altLang="en-US" dirty="0" smtClean="0"/>
              <a:t>年ごろに現れるとの予言があった。</a:t>
            </a:r>
            <a:endParaRPr lang="en-US" altLang="ja-JP" dirty="0" smtClean="0"/>
          </a:p>
          <a:p>
            <a:r>
              <a:rPr lang="ja-JP" altLang="en-US" dirty="0" smtClean="0"/>
              <a:t>・</a:t>
            </a:r>
            <a:r>
              <a:rPr lang="ja-JP" altLang="en-US" dirty="0"/>
              <a:t>コルテスは</a:t>
            </a:r>
            <a:r>
              <a:rPr lang="ja-JP" altLang="en-US" dirty="0" smtClean="0"/>
              <a:t>ウルア</a:t>
            </a:r>
            <a:r>
              <a:rPr lang="ja-JP" altLang="en-US" dirty="0"/>
              <a:t>島</a:t>
            </a:r>
            <a:r>
              <a:rPr lang="ja-JP" altLang="en-US" dirty="0" smtClean="0"/>
              <a:t>に</a:t>
            </a:r>
            <a:r>
              <a:rPr lang="ja-JP" altLang="en-US" dirty="0" smtClean="0">
                <a:solidFill>
                  <a:srgbClr val="00B050"/>
                </a:solidFill>
              </a:rPr>
              <a:t>ベラクルス</a:t>
            </a:r>
            <a:r>
              <a:rPr lang="ja-JP" altLang="en-US" dirty="0"/>
              <a:t>を建設し</a:t>
            </a:r>
            <a:r>
              <a:rPr lang="ja-JP" altLang="en-US" dirty="0" smtClean="0"/>
              <a:t>、センポアラの</a:t>
            </a:r>
            <a:r>
              <a:rPr lang="ja-JP" altLang="en-US" dirty="0"/>
              <a:t>町を味方に</a:t>
            </a:r>
            <a:r>
              <a:rPr lang="ja-JP" altLang="en-US" dirty="0" smtClean="0"/>
              <a:t>付けた。スペイン人</a:t>
            </a:r>
            <a:r>
              <a:rPr lang="ja-JP" altLang="en-US" dirty="0"/>
              <a:t>から離脱者が出ないように</a:t>
            </a:r>
            <a:r>
              <a:rPr lang="ja-JP" altLang="en-US" dirty="0">
                <a:solidFill>
                  <a:srgbClr val="FF0000"/>
                </a:solidFill>
              </a:rPr>
              <a:t>手持ちの船を全て沈めて退路を断ち、</a:t>
            </a:r>
            <a:r>
              <a:rPr lang="en-US" altLang="ja-JP" dirty="0">
                <a:solidFill>
                  <a:srgbClr val="FF0000"/>
                </a:solidFill>
              </a:rPr>
              <a:t>300</a:t>
            </a:r>
            <a:r>
              <a:rPr lang="ja-JP" altLang="en-US" dirty="0">
                <a:solidFill>
                  <a:srgbClr val="FF0000"/>
                </a:solidFill>
              </a:rPr>
              <a:t>人で内陸へと進軍</a:t>
            </a:r>
            <a:r>
              <a:rPr lang="ja-JP" altLang="en-US" dirty="0" smtClean="0">
                <a:solidFill>
                  <a:srgbClr val="FF0000"/>
                </a:solidFill>
              </a:rPr>
              <a:t>した</a:t>
            </a:r>
            <a:r>
              <a:rPr lang="ja-JP" altLang="en-US" dirty="0" smtClean="0"/>
              <a:t>。</a:t>
            </a:r>
            <a:endParaRPr lang="en-US" altLang="ja-JP" dirty="0" smtClean="0"/>
          </a:p>
          <a:p>
            <a:r>
              <a:rPr lang="ja-JP" altLang="en-US" dirty="0" smtClean="0"/>
              <a:t>・</a:t>
            </a:r>
            <a:r>
              <a:rPr lang="en-US" altLang="ja-JP" dirty="0" smtClean="0"/>
              <a:t>1519</a:t>
            </a:r>
            <a:r>
              <a:rPr lang="ja-JP" altLang="en-US" dirty="0"/>
              <a:t>年</a:t>
            </a:r>
            <a:r>
              <a:rPr lang="en-US" altLang="ja-JP" dirty="0"/>
              <a:t>11</a:t>
            </a:r>
            <a:r>
              <a:rPr lang="ja-JP" altLang="en-US" dirty="0"/>
              <a:t>月</a:t>
            </a:r>
            <a:r>
              <a:rPr lang="en-US" altLang="ja-JP" dirty="0"/>
              <a:t>18</a:t>
            </a:r>
            <a:r>
              <a:rPr lang="ja-JP" altLang="en-US" dirty="0"/>
              <a:t>日、コルテス軍は首都テノチティトラン</a:t>
            </a:r>
            <a:r>
              <a:rPr lang="ja-JP" altLang="en-US" dirty="0" smtClean="0"/>
              <a:t>へ（メキシコシティ）到着</a:t>
            </a:r>
            <a:r>
              <a:rPr lang="ja-JP" altLang="en-US" dirty="0"/>
              <a:t>し、モクテスマ</a:t>
            </a:r>
            <a:r>
              <a:rPr lang="en-US" altLang="ja-JP" dirty="0"/>
              <a:t>2</a:t>
            </a:r>
            <a:r>
              <a:rPr lang="ja-JP" altLang="en-US" dirty="0"/>
              <a:t>世は抵抗せずに歓待した</a:t>
            </a:r>
            <a:r>
              <a:rPr lang="ja-JP" altLang="en-US" dirty="0" smtClean="0"/>
              <a:t>。コルテスはクーデター</a:t>
            </a:r>
            <a:r>
              <a:rPr lang="ja-JP" altLang="en-US" dirty="0"/>
              <a:t>を起こしてモクテスマ</a:t>
            </a:r>
            <a:r>
              <a:rPr lang="en-US" altLang="ja-JP" dirty="0"/>
              <a:t>2</a:t>
            </a:r>
            <a:r>
              <a:rPr lang="ja-JP" altLang="en-US" dirty="0"/>
              <a:t>世を支配</a:t>
            </a:r>
            <a:r>
              <a:rPr lang="ja-JP" altLang="en-US" dirty="0" smtClean="0"/>
              <a:t>下においた。</a:t>
            </a:r>
            <a:endParaRPr lang="en-US" altLang="ja-JP" dirty="0" smtClean="0"/>
          </a:p>
          <a:p>
            <a:r>
              <a:rPr lang="ja-JP" altLang="en-US" dirty="0" smtClean="0"/>
              <a:t>・</a:t>
            </a:r>
            <a:r>
              <a:rPr lang="en-US" altLang="ja-JP" dirty="0" smtClean="0"/>
              <a:t>1520</a:t>
            </a:r>
            <a:r>
              <a:rPr lang="ja-JP" altLang="en-US" dirty="0"/>
              <a:t>年</a:t>
            </a:r>
            <a:r>
              <a:rPr lang="en-US" altLang="ja-JP" dirty="0"/>
              <a:t>5</a:t>
            </a:r>
            <a:r>
              <a:rPr lang="ja-JP" altLang="en-US" dirty="0"/>
              <a:t>月</a:t>
            </a:r>
            <a:r>
              <a:rPr lang="ja-JP" altLang="en-US" dirty="0" smtClean="0"/>
              <a:t>、キュ－バの</a:t>
            </a:r>
            <a:r>
              <a:rPr lang="ja-JP" altLang="en-US" dirty="0" smtClean="0">
                <a:solidFill>
                  <a:srgbClr val="0033CC"/>
                </a:solidFill>
              </a:rPr>
              <a:t>ベラスケス</a:t>
            </a:r>
            <a:r>
              <a:rPr lang="ja-JP" altLang="en-US" dirty="0">
                <a:solidFill>
                  <a:srgbClr val="0033CC"/>
                </a:solidFill>
              </a:rPr>
              <a:t>総督</a:t>
            </a:r>
            <a:r>
              <a:rPr lang="ja-JP" altLang="en-US" dirty="0"/>
              <a:t>はナルバエスに</a:t>
            </a:r>
            <a:r>
              <a:rPr lang="ja-JP" altLang="en-US" dirty="0">
                <a:solidFill>
                  <a:srgbClr val="0033CC"/>
                </a:solidFill>
              </a:rPr>
              <a:t>コルテス追討</a:t>
            </a:r>
            <a:r>
              <a:rPr lang="ja-JP" altLang="en-US" dirty="0"/>
              <a:t>を</a:t>
            </a:r>
            <a:r>
              <a:rPr lang="ja-JP" altLang="en-US" dirty="0" smtClean="0"/>
              <a:t>命じたが、コルテスに返り討ちにされる。</a:t>
            </a:r>
            <a:endParaRPr lang="en-US" altLang="ja-JP" dirty="0" smtClean="0"/>
          </a:p>
          <a:p>
            <a:r>
              <a:rPr lang="ja-JP" altLang="en-US" dirty="0" smtClean="0"/>
              <a:t>・</a:t>
            </a:r>
            <a:r>
              <a:rPr lang="en-US" altLang="ja-JP" dirty="0"/>
              <a:t>1520</a:t>
            </a:r>
            <a:r>
              <a:rPr lang="ja-JP" altLang="en-US" dirty="0"/>
              <a:t>年</a:t>
            </a:r>
            <a:r>
              <a:rPr lang="en-US" altLang="ja-JP" dirty="0"/>
              <a:t>7</a:t>
            </a:r>
            <a:r>
              <a:rPr lang="ja-JP" altLang="en-US" dirty="0" smtClean="0"/>
              <a:t>月コルテス</a:t>
            </a:r>
            <a:r>
              <a:rPr lang="ja-JP" altLang="en-US" dirty="0"/>
              <a:t>がテノチティトランに戻る</a:t>
            </a:r>
            <a:r>
              <a:rPr lang="ja-JP" altLang="en-US" dirty="0" smtClean="0"/>
              <a:t>と、部下のアルバラ－ドがアステカ人を虐殺し大規模</a:t>
            </a:r>
            <a:r>
              <a:rPr lang="ja-JP" altLang="en-US" dirty="0"/>
              <a:t>な</a:t>
            </a:r>
            <a:r>
              <a:rPr lang="ja-JP" altLang="en-US" dirty="0" smtClean="0"/>
              <a:t>反乱が起こっていた。王を失ったメシーカ人がコルテス軍</a:t>
            </a:r>
            <a:r>
              <a:rPr lang="ja-JP" altLang="en-US" dirty="0"/>
              <a:t>を激しく攻撃したので、コルテス</a:t>
            </a:r>
            <a:r>
              <a:rPr lang="ja-JP" altLang="en-US" dirty="0" smtClean="0"/>
              <a:t>はテノチティトラン</a:t>
            </a:r>
            <a:r>
              <a:rPr lang="ja-JP" altLang="en-US" dirty="0"/>
              <a:t>から脱出した。</a:t>
            </a:r>
            <a:endParaRPr lang="en-US" altLang="ja-JP" dirty="0"/>
          </a:p>
          <a:p>
            <a:r>
              <a:rPr lang="ja-JP" altLang="en-US" dirty="0" smtClean="0"/>
              <a:t>・</a:t>
            </a:r>
            <a:r>
              <a:rPr lang="en-US" altLang="ja-JP" dirty="0" smtClean="0"/>
              <a:t>1521</a:t>
            </a:r>
            <a:r>
              <a:rPr lang="ja-JP" altLang="en-US" dirty="0"/>
              <a:t>年</a:t>
            </a:r>
            <a:r>
              <a:rPr lang="en-US" altLang="ja-JP" dirty="0"/>
              <a:t>4</a:t>
            </a:r>
            <a:r>
              <a:rPr lang="ja-JP" altLang="en-US" dirty="0"/>
              <a:t>月</a:t>
            </a:r>
            <a:r>
              <a:rPr lang="en-US" altLang="ja-JP" dirty="0"/>
              <a:t>28</a:t>
            </a:r>
            <a:r>
              <a:rPr lang="ja-JP" altLang="en-US" dirty="0"/>
              <a:t>日</a:t>
            </a:r>
            <a:r>
              <a:rPr lang="ja-JP" altLang="en-US" dirty="0" smtClean="0"/>
              <a:t>、コルテスはトラスカラ</a:t>
            </a:r>
            <a:r>
              <a:rPr lang="ja-JP" altLang="en-US" dirty="0"/>
              <a:t>で軍を立て直し</a:t>
            </a:r>
            <a:r>
              <a:rPr lang="ja-JP" altLang="en-US" dirty="0" smtClean="0"/>
              <a:t>、</a:t>
            </a:r>
            <a:r>
              <a:rPr lang="ja-JP" altLang="en-US" dirty="0" smtClean="0">
                <a:solidFill>
                  <a:srgbClr val="0033CC"/>
                </a:solidFill>
              </a:rPr>
              <a:t>テテスコ</a:t>
            </a:r>
            <a:r>
              <a:rPr lang="ja-JP" altLang="en-US" dirty="0">
                <a:solidFill>
                  <a:srgbClr val="0033CC"/>
                </a:solidFill>
              </a:rPr>
              <a:t>湖</a:t>
            </a:r>
            <a:r>
              <a:rPr lang="ja-JP" altLang="en-US" dirty="0"/>
              <a:t>畔に</a:t>
            </a:r>
            <a:r>
              <a:rPr lang="en-US" altLang="ja-JP" dirty="0"/>
              <a:t>13</a:t>
            </a:r>
            <a:r>
              <a:rPr lang="ja-JP" altLang="en-US" dirty="0"/>
              <a:t>隻のベルガンティン船を用意し</a:t>
            </a:r>
            <a:r>
              <a:rPr lang="ja-JP" altLang="en-US" dirty="0" smtClean="0"/>
              <a:t>、</a:t>
            </a:r>
            <a:r>
              <a:rPr lang="en-US" altLang="ja-JP" dirty="0" smtClean="0">
                <a:solidFill>
                  <a:srgbClr val="FF0000"/>
                </a:solidFill>
              </a:rPr>
              <a:t>3</a:t>
            </a:r>
            <a:r>
              <a:rPr lang="ja-JP" altLang="en-US" dirty="0" smtClean="0">
                <a:solidFill>
                  <a:srgbClr val="FF0000"/>
                </a:solidFill>
              </a:rPr>
              <a:t>万</a:t>
            </a:r>
            <a:r>
              <a:rPr lang="ja-JP" altLang="en-US" dirty="0">
                <a:solidFill>
                  <a:srgbClr val="FF0000"/>
                </a:solidFill>
              </a:rPr>
              <a:t>の同盟軍とともにテノチティトランを包囲</a:t>
            </a:r>
            <a:r>
              <a:rPr lang="ja-JP" altLang="en-US" dirty="0" smtClean="0">
                <a:solidFill>
                  <a:srgbClr val="FF0000"/>
                </a:solidFill>
              </a:rPr>
              <a:t>した</a:t>
            </a:r>
            <a:r>
              <a:rPr lang="ja-JP" altLang="en-US" dirty="0" smtClean="0"/>
              <a:t>。</a:t>
            </a:r>
            <a:endParaRPr lang="en-US" altLang="ja-JP" dirty="0" smtClean="0"/>
          </a:p>
          <a:p>
            <a:r>
              <a:rPr lang="ja-JP" altLang="en-US" dirty="0"/>
              <a:t>・</a:t>
            </a:r>
            <a:r>
              <a:rPr lang="en-US" altLang="ja-JP" dirty="0" smtClean="0"/>
              <a:t>1521</a:t>
            </a:r>
            <a:r>
              <a:rPr lang="ja-JP" altLang="en-US" dirty="0"/>
              <a:t>年</a:t>
            </a:r>
            <a:r>
              <a:rPr lang="en-US" altLang="ja-JP" dirty="0"/>
              <a:t>8</a:t>
            </a:r>
            <a:r>
              <a:rPr lang="ja-JP" altLang="en-US" dirty="0"/>
              <a:t>月</a:t>
            </a:r>
            <a:r>
              <a:rPr lang="en-US" altLang="ja-JP" dirty="0"/>
              <a:t>13</a:t>
            </a:r>
            <a:r>
              <a:rPr lang="ja-JP" altLang="en-US" dirty="0"/>
              <a:t>日、コルテスは病死したクィトラワク国王に代わって即位していたクアウテモク王を捕らえ</a:t>
            </a:r>
            <a:r>
              <a:rPr lang="ja-JP" altLang="en-US" dirty="0">
                <a:solidFill>
                  <a:srgbClr val="FF0000"/>
                </a:solidFill>
              </a:rPr>
              <a:t>アステカを</a:t>
            </a:r>
            <a:r>
              <a:rPr lang="ja-JP" altLang="en-US" dirty="0" smtClean="0">
                <a:solidFill>
                  <a:srgbClr val="FF0000"/>
                </a:solidFill>
              </a:rPr>
              <a:t>滅ぼした</a:t>
            </a:r>
            <a:r>
              <a:rPr lang="ja-JP" altLang="en-US" dirty="0" smtClean="0"/>
              <a:t>。</a:t>
            </a:r>
            <a:endParaRPr lang="ja-JP" altLang="en-US" dirty="0"/>
          </a:p>
        </p:txBody>
      </p:sp>
      <p:sp>
        <p:nvSpPr>
          <p:cNvPr id="5" name="テキスト ボックス 4"/>
          <p:cNvSpPr txBox="1"/>
          <p:nvPr/>
        </p:nvSpPr>
        <p:spPr>
          <a:xfrm>
            <a:off x="1907704" y="224373"/>
            <a:ext cx="5256584" cy="523220"/>
          </a:xfrm>
          <a:prstGeom prst="rect">
            <a:avLst/>
          </a:prstGeom>
          <a:noFill/>
        </p:spPr>
        <p:txBody>
          <a:bodyPr wrap="square" rtlCol="0">
            <a:spAutoFit/>
          </a:bodyPr>
          <a:lstStyle/>
          <a:p>
            <a:r>
              <a:rPr kumimoji="1" lang="ja-JP" altLang="en-US" sz="2800" dirty="0" smtClean="0"/>
              <a:t>コルテスのアステカ</a:t>
            </a:r>
            <a:r>
              <a:rPr kumimoji="1" lang="ja-JP" altLang="en-US" sz="2800" dirty="0" smtClean="0"/>
              <a:t>帝国の征服</a:t>
            </a:r>
            <a:endParaRPr kumimoji="1" lang="ja-JP" altLang="en-US" sz="2800" dirty="0"/>
          </a:p>
        </p:txBody>
      </p:sp>
      <p:cxnSp>
        <p:nvCxnSpPr>
          <p:cNvPr id="6" name="直線コネクタ 5"/>
          <p:cNvCxnSpPr/>
          <p:nvPr/>
        </p:nvCxnSpPr>
        <p:spPr>
          <a:xfrm>
            <a:off x="0" y="836712"/>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4190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289" y="4142332"/>
            <a:ext cx="4804770" cy="206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7" descr="https://upload.wikimedia.org/wikipedia/commons/thumb/1/1c/Oldmexicocity.jpg/1280px-Oldmexicoc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532" y="831085"/>
            <a:ext cx="5425661" cy="329354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826929" y="832700"/>
            <a:ext cx="2376264" cy="369332"/>
          </a:xfrm>
          <a:prstGeom prst="rect">
            <a:avLst/>
          </a:prstGeom>
          <a:noFill/>
        </p:spPr>
        <p:txBody>
          <a:bodyPr wrap="square" rtlCol="0">
            <a:spAutoFit/>
          </a:bodyPr>
          <a:lstStyle/>
          <a:p>
            <a:r>
              <a:rPr kumimoji="1" lang="en-US" altLang="ja-JP" dirty="0" smtClean="0"/>
              <a:t>1628</a:t>
            </a:r>
            <a:r>
              <a:rPr kumimoji="1" lang="ja-JP" altLang="en-US" dirty="0" smtClean="0"/>
              <a:t>年メキシコシティ</a:t>
            </a:r>
            <a:endParaRPr kumimoji="1" lang="ja-JP" altLang="en-US" dirty="0"/>
          </a:p>
        </p:txBody>
      </p:sp>
      <p:sp>
        <p:nvSpPr>
          <p:cNvPr id="4" name="テキスト ボックス 3"/>
          <p:cNvSpPr txBox="1"/>
          <p:nvPr/>
        </p:nvSpPr>
        <p:spPr>
          <a:xfrm>
            <a:off x="820764" y="4176038"/>
            <a:ext cx="1830034" cy="369332"/>
          </a:xfrm>
          <a:prstGeom prst="rect">
            <a:avLst/>
          </a:prstGeom>
          <a:noFill/>
        </p:spPr>
        <p:txBody>
          <a:bodyPr wrap="square" rtlCol="0">
            <a:spAutoFit/>
          </a:bodyPr>
          <a:lstStyle/>
          <a:p>
            <a:r>
              <a:rPr kumimoji="1" lang="ja-JP" altLang="en-US" dirty="0" smtClean="0"/>
              <a:t>コルテスの進路</a:t>
            </a:r>
            <a:endParaRPr kumimoji="1" lang="ja-JP" altLang="en-US" dirty="0"/>
          </a:p>
        </p:txBody>
      </p:sp>
      <p:pic>
        <p:nvPicPr>
          <p:cNvPr id="3482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2401" y="891793"/>
            <a:ext cx="2238071" cy="1071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6497179" y="1984206"/>
            <a:ext cx="2448272" cy="369332"/>
          </a:xfrm>
          <a:prstGeom prst="rect">
            <a:avLst/>
          </a:prstGeom>
          <a:noFill/>
        </p:spPr>
        <p:txBody>
          <a:bodyPr wrap="square" rtlCol="0">
            <a:spAutoFit/>
          </a:bodyPr>
          <a:lstStyle/>
          <a:p>
            <a:r>
              <a:rPr kumimoji="1" lang="ja-JP" altLang="en-US" dirty="0" smtClean="0"/>
              <a:t>アステカは文字をもつ</a:t>
            </a:r>
            <a:endParaRPr kumimoji="1" lang="ja-JP" altLang="en-US" dirty="0"/>
          </a:p>
        </p:txBody>
      </p:sp>
      <p:pic>
        <p:nvPicPr>
          <p:cNvPr id="348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9336" y="2276872"/>
            <a:ext cx="2357809" cy="122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6808735" y="3493865"/>
            <a:ext cx="1728192" cy="369332"/>
          </a:xfrm>
          <a:prstGeom prst="rect">
            <a:avLst/>
          </a:prstGeom>
          <a:noFill/>
        </p:spPr>
        <p:txBody>
          <a:bodyPr wrap="square" rtlCol="0">
            <a:spAutoFit/>
          </a:bodyPr>
          <a:lstStyle/>
          <a:p>
            <a:r>
              <a:rPr kumimoji="1" lang="ja-JP" altLang="en-US" dirty="0" smtClean="0"/>
              <a:t>数字は２０進法</a:t>
            </a:r>
            <a:endParaRPr kumimoji="1" lang="ja-JP" altLang="en-US" dirty="0"/>
          </a:p>
        </p:txBody>
      </p:sp>
      <p:sp>
        <p:nvSpPr>
          <p:cNvPr id="7" name="テキスト ボックス 6"/>
          <p:cNvSpPr txBox="1"/>
          <p:nvPr/>
        </p:nvSpPr>
        <p:spPr>
          <a:xfrm>
            <a:off x="921761" y="4623111"/>
            <a:ext cx="1368152" cy="369332"/>
          </a:xfrm>
          <a:prstGeom prst="rect">
            <a:avLst/>
          </a:prstGeom>
          <a:noFill/>
        </p:spPr>
        <p:txBody>
          <a:bodyPr wrap="square" rtlCol="0">
            <a:spAutoFit/>
          </a:bodyPr>
          <a:lstStyle/>
          <a:p>
            <a:r>
              <a:rPr kumimoji="1" lang="ja-JP" altLang="en-US" dirty="0" smtClean="0">
                <a:solidFill>
                  <a:srgbClr val="FF0000"/>
                </a:solidFill>
              </a:rPr>
              <a:t>テスココ湖</a:t>
            </a:r>
            <a:endParaRPr kumimoji="1" lang="ja-JP" altLang="en-US" dirty="0">
              <a:solidFill>
                <a:srgbClr val="FF0000"/>
              </a:solidFill>
            </a:endParaRPr>
          </a:p>
        </p:txBody>
      </p:sp>
      <p:sp>
        <p:nvSpPr>
          <p:cNvPr id="8" name="正方形/長方形 7"/>
          <p:cNvSpPr/>
          <p:nvPr/>
        </p:nvSpPr>
        <p:spPr>
          <a:xfrm>
            <a:off x="832632" y="6232259"/>
            <a:ext cx="7361642" cy="646331"/>
          </a:xfrm>
          <a:prstGeom prst="rect">
            <a:avLst/>
          </a:prstGeom>
        </p:spPr>
        <p:txBody>
          <a:bodyPr wrap="square">
            <a:spAutoFit/>
          </a:bodyPr>
          <a:lstStyle/>
          <a:p>
            <a:r>
              <a:rPr lang="ja-JP" altLang="en-US" dirty="0"/>
              <a:t>・</a:t>
            </a:r>
            <a:r>
              <a:rPr lang="ja-JP" altLang="en-US" dirty="0" smtClean="0"/>
              <a:t>アステカ</a:t>
            </a:r>
            <a:r>
              <a:rPr lang="ja-JP" altLang="en-US" dirty="0"/>
              <a:t>王国</a:t>
            </a:r>
            <a:r>
              <a:rPr lang="ja-JP" altLang="en-US" dirty="0" smtClean="0"/>
              <a:t>の宮殿</a:t>
            </a:r>
            <a:r>
              <a:rPr lang="ja-JP" altLang="en-US" dirty="0"/>
              <a:t>の資材を用いてスペイン風のコロニアルな街並みが築かれた。同時にテスココ湖の埋め立てが</a:t>
            </a:r>
            <a:r>
              <a:rPr lang="ja-JP" altLang="en-US" dirty="0" smtClean="0"/>
              <a:t>行われた。</a:t>
            </a:r>
            <a:endParaRPr lang="en-US" altLang="ja-JP" dirty="0" smtClean="0"/>
          </a:p>
        </p:txBody>
      </p:sp>
      <p:grpSp>
        <p:nvGrpSpPr>
          <p:cNvPr id="11" name="グループ化 10"/>
          <p:cNvGrpSpPr/>
          <p:nvPr/>
        </p:nvGrpSpPr>
        <p:grpSpPr>
          <a:xfrm>
            <a:off x="6766615" y="3919537"/>
            <a:ext cx="1958767" cy="2286416"/>
            <a:chOff x="6357649" y="3919537"/>
            <a:chExt cx="1958767" cy="2286416"/>
          </a:xfrm>
        </p:grpSpPr>
        <p:pic>
          <p:nvPicPr>
            <p:cNvPr id="348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7179" y="4200191"/>
              <a:ext cx="1517725" cy="16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6462705" y="5836621"/>
              <a:ext cx="1705916" cy="369332"/>
            </a:xfrm>
            <a:prstGeom prst="rect">
              <a:avLst/>
            </a:prstGeom>
          </p:spPr>
          <p:txBody>
            <a:bodyPr wrap="none">
              <a:spAutoFit/>
            </a:bodyPr>
            <a:lstStyle/>
            <a:p>
              <a:r>
                <a:rPr lang="ja-JP" altLang="en-US" dirty="0"/>
                <a:t> </a:t>
              </a:r>
              <a:r>
                <a:rPr lang="en-US" altLang="ja-JP" dirty="0"/>
                <a:t>1485</a:t>
              </a:r>
              <a:r>
                <a:rPr lang="ja-JP" altLang="en-US" dirty="0"/>
                <a:t>年</a:t>
              </a:r>
              <a:r>
                <a:rPr lang="en-US" altLang="ja-JP" dirty="0"/>
                <a:t>-1547</a:t>
              </a:r>
              <a:r>
                <a:rPr lang="ja-JP" altLang="en-US" dirty="0"/>
                <a:t>年</a:t>
              </a:r>
            </a:p>
          </p:txBody>
        </p:sp>
        <p:sp>
          <p:nvSpPr>
            <p:cNvPr id="9" name="テキスト ボックス 8"/>
            <p:cNvSpPr txBox="1"/>
            <p:nvPr/>
          </p:nvSpPr>
          <p:spPr>
            <a:xfrm>
              <a:off x="6357649" y="3919537"/>
              <a:ext cx="1958767" cy="338554"/>
            </a:xfrm>
            <a:prstGeom prst="rect">
              <a:avLst/>
            </a:prstGeom>
            <a:noFill/>
          </p:spPr>
          <p:txBody>
            <a:bodyPr wrap="square" rtlCol="0">
              <a:spAutoFit/>
            </a:bodyPr>
            <a:lstStyle/>
            <a:p>
              <a:r>
                <a:rPr kumimoji="1" lang="ja-JP" altLang="en-US" sz="1600" dirty="0" smtClean="0"/>
                <a:t>エルナン・コルテス</a:t>
              </a:r>
              <a:endParaRPr kumimoji="1" lang="ja-JP" altLang="en-US" sz="1600" dirty="0"/>
            </a:p>
          </p:txBody>
        </p:sp>
      </p:grpSp>
      <p:sp>
        <p:nvSpPr>
          <p:cNvPr id="10" name="正方形/長方形 9"/>
          <p:cNvSpPr/>
          <p:nvPr/>
        </p:nvSpPr>
        <p:spPr>
          <a:xfrm>
            <a:off x="1432321" y="116632"/>
            <a:ext cx="5883342" cy="523220"/>
          </a:xfrm>
          <a:prstGeom prst="rect">
            <a:avLst/>
          </a:prstGeom>
        </p:spPr>
        <p:txBody>
          <a:bodyPr wrap="none">
            <a:spAutoFit/>
          </a:bodyPr>
          <a:lstStyle/>
          <a:p>
            <a:r>
              <a:rPr lang="ja-JP" altLang="en-US" sz="2800" dirty="0"/>
              <a:t>アステカ</a:t>
            </a:r>
            <a:r>
              <a:rPr lang="ja-JP" altLang="en-US" sz="2800" dirty="0" smtClean="0"/>
              <a:t>帝国の外観とコルテスの進路</a:t>
            </a:r>
            <a:endParaRPr lang="ja-JP" altLang="en-US" sz="2800" dirty="0"/>
          </a:p>
        </p:txBody>
      </p:sp>
      <p:cxnSp>
        <p:nvCxnSpPr>
          <p:cNvPr id="16" name="直線コネクタ 15"/>
          <p:cNvCxnSpPr/>
          <p:nvPr/>
        </p:nvCxnSpPr>
        <p:spPr>
          <a:xfrm>
            <a:off x="0" y="764704"/>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8388424" y="5405733"/>
            <a:ext cx="864096" cy="430887"/>
          </a:xfrm>
          <a:prstGeom prst="rect">
            <a:avLst/>
          </a:prstGeom>
          <a:noFill/>
        </p:spPr>
        <p:txBody>
          <a:bodyPr wrap="square" rtlCol="0">
            <a:spAutoFit/>
          </a:bodyPr>
          <a:lstStyle/>
          <a:p>
            <a:r>
              <a:rPr kumimoji="1" lang="ja-JP" altLang="en-US" sz="1100" dirty="0" smtClean="0"/>
              <a:t>コルテスはインテリ</a:t>
            </a:r>
            <a:endParaRPr kumimoji="1" lang="ja-JP" altLang="en-US" sz="1100" dirty="0"/>
          </a:p>
        </p:txBody>
      </p:sp>
    </p:spTree>
    <p:extLst>
      <p:ext uri="{BB962C8B-B14F-4D97-AF65-F5344CB8AC3E}">
        <p14:creationId xmlns:p14="http://schemas.microsoft.com/office/powerpoint/2010/main" val="38322259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95536" y="4149080"/>
            <a:ext cx="8496944" cy="2585323"/>
          </a:xfrm>
          <a:prstGeom prst="rect">
            <a:avLst/>
          </a:prstGeom>
        </p:spPr>
        <p:txBody>
          <a:bodyPr wrap="square">
            <a:spAutoFit/>
          </a:bodyPr>
          <a:lstStyle/>
          <a:p>
            <a:r>
              <a:rPr lang="ja-JP" altLang="en-US" dirty="0" smtClean="0"/>
              <a:t>・アステカ</a:t>
            </a:r>
            <a:r>
              <a:rPr lang="ja-JP" altLang="en-US" dirty="0"/>
              <a:t>王国の都</a:t>
            </a:r>
            <a:r>
              <a:rPr lang="ja-JP" altLang="en-US" dirty="0" smtClean="0"/>
              <a:t>テノチティトランで</a:t>
            </a:r>
            <a:r>
              <a:rPr lang="ja-JP" altLang="en-US" dirty="0"/>
              <a:t>は</a:t>
            </a:r>
            <a:r>
              <a:rPr lang="ja-JP" altLang="en-US" dirty="0" smtClean="0"/>
              <a:t>、湖</a:t>
            </a:r>
            <a:r>
              <a:rPr lang="ja-JP" altLang="en-US" dirty="0"/>
              <a:t>の</a:t>
            </a:r>
            <a:r>
              <a:rPr lang="ja-JP" altLang="en-US" dirty="0" smtClean="0"/>
              <a:t>浮島に</a:t>
            </a:r>
            <a:r>
              <a:rPr lang="ja-JP" altLang="en-US" dirty="0"/>
              <a:t>水路の底</a:t>
            </a:r>
            <a:r>
              <a:rPr lang="ja-JP" altLang="en-US" dirty="0" smtClean="0"/>
              <a:t>に溜まった肥沃</a:t>
            </a:r>
            <a:r>
              <a:rPr lang="ja-JP" altLang="en-US" dirty="0"/>
              <a:t>な</a:t>
            </a:r>
            <a:r>
              <a:rPr lang="ja-JP" altLang="en-US" dirty="0" smtClean="0"/>
              <a:t>泥（＝腐敗した水草）を汲み上げ</a:t>
            </a:r>
            <a:r>
              <a:rPr lang="ja-JP" altLang="en-US" dirty="0"/>
              <a:t>、トウモロコシの茎や乾いた土を混ぜて培養土として作物を栽培</a:t>
            </a:r>
            <a:r>
              <a:rPr lang="ja-JP" altLang="en-US" dirty="0" smtClean="0"/>
              <a:t>する</a:t>
            </a:r>
            <a:r>
              <a:rPr lang="ja-JP" altLang="en-US" dirty="0"/>
              <a:t>チナンパ</a:t>
            </a:r>
            <a:r>
              <a:rPr lang="ja-JP" altLang="en-US" dirty="0" smtClean="0"/>
              <a:t>農法</a:t>
            </a:r>
            <a:r>
              <a:rPr lang="ja-JP" altLang="en-US" dirty="0"/>
              <a:t>が行われていた</a:t>
            </a:r>
            <a:r>
              <a:rPr lang="ja-JP" altLang="en-US" dirty="0" smtClean="0"/>
              <a:t>。</a:t>
            </a:r>
            <a:endParaRPr lang="en-US" altLang="ja-JP" dirty="0" smtClean="0"/>
          </a:p>
          <a:p>
            <a:r>
              <a:rPr lang="ja-JP" altLang="en-US" dirty="0" smtClean="0">
                <a:solidFill>
                  <a:srgbClr val="FF0000"/>
                </a:solidFill>
              </a:rPr>
              <a:t>・高い</a:t>
            </a:r>
            <a:r>
              <a:rPr lang="ja-JP" altLang="en-US" dirty="0">
                <a:solidFill>
                  <a:srgbClr val="FF0000"/>
                </a:solidFill>
              </a:rPr>
              <a:t>収穫量</a:t>
            </a:r>
            <a:r>
              <a:rPr lang="ja-JP" altLang="en-US" dirty="0"/>
              <a:t>をもたらし、テオティワカン文明や</a:t>
            </a:r>
            <a:r>
              <a:rPr lang="ja-JP" altLang="en-US" dirty="0">
                <a:solidFill>
                  <a:srgbClr val="FF0000"/>
                </a:solidFill>
              </a:rPr>
              <a:t>アステカ文明の食糧生産の基礎</a:t>
            </a:r>
            <a:r>
              <a:rPr lang="ja-JP" altLang="en-US" dirty="0"/>
              <a:t>となった</a:t>
            </a:r>
            <a:r>
              <a:rPr lang="ja-JP" altLang="en-US" dirty="0" smtClean="0"/>
              <a:t>。</a:t>
            </a:r>
            <a:r>
              <a:rPr lang="ja-JP" altLang="en-US" dirty="0"/>
              <a:t>総面積は</a:t>
            </a:r>
            <a:r>
              <a:rPr lang="en-US" altLang="ja-JP" dirty="0"/>
              <a:t>9,000</a:t>
            </a:r>
            <a:r>
              <a:rPr lang="ja-JP" altLang="en-US" dirty="0"/>
              <a:t>ヘクタールに及ぶと推定されて</a:t>
            </a:r>
            <a:r>
              <a:rPr lang="ja-JP" altLang="en-US" dirty="0" smtClean="0"/>
              <a:t>いる。チナンパは</a:t>
            </a:r>
            <a:r>
              <a:rPr lang="en-US" altLang="ja-JP" dirty="0" smtClean="0"/>
              <a:t>20</a:t>
            </a:r>
            <a:r>
              <a:rPr lang="ja-JP" altLang="en-US" dirty="0"/>
              <a:t>人</a:t>
            </a:r>
            <a:r>
              <a:rPr lang="en-US" altLang="ja-JP" dirty="0"/>
              <a:t>/ha</a:t>
            </a:r>
            <a:r>
              <a:rPr lang="ja-JP" altLang="en-US" dirty="0"/>
              <a:t>養った</a:t>
            </a:r>
            <a:r>
              <a:rPr lang="ja-JP" altLang="en-US" dirty="0" smtClean="0"/>
              <a:t>。</a:t>
            </a:r>
            <a:endParaRPr lang="ja-JP" altLang="en-US" dirty="0"/>
          </a:p>
          <a:p>
            <a:r>
              <a:rPr lang="ja-JP" altLang="en-US" dirty="0" smtClean="0"/>
              <a:t>・チナンパ</a:t>
            </a:r>
            <a:r>
              <a:rPr lang="ja-JP" altLang="en-US" dirty="0"/>
              <a:t>の跡地からは</a:t>
            </a:r>
            <a:r>
              <a:rPr lang="ja-JP" altLang="en-US" dirty="0">
                <a:solidFill>
                  <a:srgbClr val="0033CC"/>
                </a:solidFill>
              </a:rPr>
              <a:t>豆、カボチャ、サンザシ、ウチワサボテン</a:t>
            </a:r>
            <a:r>
              <a:rPr lang="ja-JP" altLang="en-US" dirty="0"/>
              <a:t>など、多くの種類の作物を栽培した痕跡が見つかって</a:t>
            </a:r>
            <a:r>
              <a:rPr lang="ja-JP" altLang="en-US" dirty="0" smtClean="0"/>
              <a:t>いる。周囲に柳の木を植えていた。</a:t>
            </a:r>
            <a:endParaRPr lang="en-US" altLang="ja-JP" dirty="0" smtClean="0"/>
          </a:p>
          <a:p>
            <a:r>
              <a:rPr lang="ja-JP" altLang="en-US" dirty="0" smtClean="0"/>
              <a:t>・年間</a:t>
            </a:r>
            <a:r>
              <a:rPr lang="ja-JP" altLang="en-US" dirty="0"/>
              <a:t>に</a:t>
            </a:r>
            <a:r>
              <a:rPr lang="en-US" altLang="ja-JP" dirty="0" smtClean="0"/>
              <a:t>3</a:t>
            </a:r>
            <a:r>
              <a:rPr lang="ja-JP" altLang="en-US" dirty="0" smtClean="0"/>
              <a:t>～</a:t>
            </a:r>
            <a:r>
              <a:rPr lang="en-US" altLang="ja-JP" dirty="0" smtClean="0"/>
              <a:t>4</a:t>
            </a:r>
            <a:r>
              <a:rPr lang="ja-JP" altLang="en-US" dirty="0" smtClean="0"/>
              <a:t>回転</a:t>
            </a:r>
            <a:r>
              <a:rPr lang="ja-JP" altLang="en-US" dirty="0"/>
              <a:t>で作物を生産し、都市が消費する食料</a:t>
            </a:r>
            <a:r>
              <a:rPr lang="ja-JP" altLang="en-US" dirty="0" smtClean="0"/>
              <a:t>の</a:t>
            </a:r>
            <a:r>
              <a:rPr lang="en-US" altLang="ja-JP" dirty="0" smtClean="0"/>
              <a:t>1/2</a:t>
            </a:r>
            <a:r>
              <a:rPr lang="ja-JP" altLang="en-US" dirty="0" smtClean="0"/>
              <a:t>から</a:t>
            </a:r>
            <a:r>
              <a:rPr lang="en-US" altLang="ja-JP" dirty="0" smtClean="0"/>
              <a:t>2/3</a:t>
            </a:r>
            <a:r>
              <a:rPr lang="ja-JP" altLang="en-US" dirty="0" smtClean="0"/>
              <a:t>を</a:t>
            </a:r>
            <a:r>
              <a:rPr lang="ja-JP" altLang="en-US" dirty="0"/>
              <a:t>生産して</a:t>
            </a:r>
            <a:r>
              <a:rPr lang="ja-JP" altLang="en-US" dirty="0" smtClean="0"/>
              <a:t>いた。</a:t>
            </a:r>
            <a:endParaRPr lang="en-US" altLang="ja-JP" dirty="0" smtClean="0"/>
          </a:p>
          <a:p>
            <a:r>
              <a:rPr lang="ja-JP" altLang="en-US" dirty="0"/>
              <a:t>　</a:t>
            </a:r>
            <a:r>
              <a:rPr lang="ja-JP" altLang="en-US" dirty="0" smtClean="0"/>
              <a:t>メキシコは降雨が不規則で、霜害も多く、地力も不足していた。　</a:t>
            </a:r>
            <a:endParaRPr lang="en-US" altLang="ja-JP" dirty="0" smtClean="0"/>
          </a:p>
        </p:txBody>
      </p:sp>
      <p:sp>
        <p:nvSpPr>
          <p:cNvPr id="3" name="正方形/長方形 2"/>
          <p:cNvSpPr/>
          <p:nvPr/>
        </p:nvSpPr>
        <p:spPr>
          <a:xfrm>
            <a:off x="2271493" y="168298"/>
            <a:ext cx="3672800" cy="523220"/>
          </a:xfrm>
          <a:prstGeom prst="rect">
            <a:avLst/>
          </a:prstGeom>
        </p:spPr>
        <p:txBody>
          <a:bodyPr wrap="none">
            <a:spAutoFit/>
          </a:bodyPr>
          <a:lstStyle/>
          <a:p>
            <a:r>
              <a:rPr lang="ja-JP" altLang="en-US" sz="2800" dirty="0"/>
              <a:t>浮遊</a:t>
            </a:r>
            <a:r>
              <a:rPr lang="ja-JP" altLang="en-US" sz="2800" dirty="0" smtClean="0"/>
              <a:t>菜園チナンパ農法</a:t>
            </a:r>
            <a:endParaRPr lang="ja-JP" altLang="en-US" sz="2800" dirty="0"/>
          </a:p>
        </p:txBody>
      </p:sp>
      <p:grpSp>
        <p:nvGrpSpPr>
          <p:cNvPr id="4" name="グループ化 3"/>
          <p:cNvGrpSpPr/>
          <p:nvPr/>
        </p:nvGrpSpPr>
        <p:grpSpPr>
          <a:xfrm>
            <a:off x="539552" y="1124744"/>
            <a:ext cx="8045770" cy="2779374"/>
            <a:chOff x="427595" y="1218791"/>
            <a:chExt cx="8045770" cy="2779374"/>
          </a:xfrm>
        </p:grpSpPr>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595" y="1218791"/>
              <a:ext cx="4216413" cy="2779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238046"/>
              <a:ext cx="3685341" cy="276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8" name="直線コネクタ 7"/>
          <p:cNvCxnSpPr/>
          <p:nvPr/>
        </p:nvCxnSpPr>
        <p:spPr>
          <a:xfrm>
            <a:off x="0" y="836712"/>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4899981" y="3534786"/>
            <a:ext cx="1450571" cy="369332"/>
          </a:xfrm>
          <a:prstGeom prst="rect">
            <a:avLst/>
          </a:prstGeom>
          <a:noFill/>
        </p:spPr>
        <p:txBody>
          <a:bodyPr wrap="square" rtlCol="0">
            <a:spAutoFit/>
          </a:bodyPr>
          <a:lstStyle/>
          <a:p>
            <a:r>
              <a:rPr kumimoji="1" lang="ja-JP" altLang="en-US" dirty="0" smtClean="0"/>
              <a:t>チナンパ</a:t>
            </a:r>
            <a:r>
              <a:rPr lang="ja-JP" altLang="en-US" dirty="0"/>
              <a:t>ス</a:t>
            </a:r>
            <a:endParaRPr kumimoji="1" lang="ja-JP" altLang="en-US" dirty="0"/>
          </a:p>
        </p:txBody>
      </p:sp>
    </p:spTree>
    <p:extLst>
      <p:ext uri="{BB962C8B-B14F-4D97-AF65-F5344CB8AC3E}">
        <p14:creationId xmlns:p14="http://schemas.microsoft.com/office/powerpoint/2010/main" val="33102613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18871" y="4149080"/>
            <a:ext cx="8532948" cy="2585323"/>
          </a:xfrm>
          <a:prstGeom prst="rect">
            <a:avLst/>
          </a:prstGeom>
        </p:spPr>
        <p:txBody>
          <a:bodyPr wrap="square">
            <a:spAutoFit/>
          </a:bodyPr>
          <a:lstStyle/>
          <a:p>
            <a:pPr>
              <a:lnSpc>
                <a:spcPct val="150000"/>
              </a:lnSpc>
            </a:pPr>
            <a:r>
              <a:rPr lang="ja-JP" altLang="en-US" dirty="0" smtClean="0"/>
              <a:t>・</a:t>
            </a:r>
            <a:r>
              <a:rPr lang="en-US" altLang="ja-JP" dirty="0" smtClean="0"/>
              <a:t>1526</a:t>
            </a:r>
            <a:r>
              <a:rPr lang="ja-JP" altLang="en-US" dirty="0" smtClean="0"/>
              <a:t>年</a:t>
            </a:r>
            <a:r>
              <a:rPr lang="ja-JP" altLang="en-US" dirty="0" smtClean="0"/>
              <a:t>、フランシスコ・ピサロ</a:t>
            </a:r>
            <a:r>
              <a:rPr lang="ja-JP" altLang="en-US" dirty="0" smtClean="0"/>
              <a:t>らがインカ帝国（ペル－）を発見。文字がない文明</a:t>
            </a:r>
            <a:r>
              <a:rPr lang="ja-JP" altLang="en-US" dirty="0" smtClean="0"/>
              <a:t>。</a:t>
            </a:r>
            <a:endParaRPr lang="en-US" altLang="ja-JP" dirty="0" smtClean="0"/>
          </a:p>
          <a:p>
            <a:pPr>
              <a:lnSpc>
                <a:spcPct val="150000"/>
              </a:lnSpc>
            </a:pPr>
            <a:r>
              <a:rPr lang="ja-JP" altLang="en-US" dirty="0" smtClean="0"/>
              <a:t>インカ人</a:t>
            </a:r>
            <a:r>
              <a:rPr lang="ja-JP" altLang="en-US" dirty="0"/>
              <a:t>は</a:t>
            </a:r>
            <a:r>
              <a:rPr lang="ja-JP" altLang="en-US" dirty="0" smtClean="0"/>
              <a:t>白人を神様（ビラコチャ）と思い込み厚遇</a:t>
            </a:r>
            <a:r>
              <a:rPr lang="ja-JP" altLang="en-US" dirty="0" smtClean="0"/>
              <a:t>。ピサロ</a:t>
            </a:r>
            <a:r>
              <a:rPr lang="ja-JP" altLang="en-US" dirty="0" smtClean="0"/>
              <a:t>らは金銀</a:t>
            </a:r>
            <a:r>
              <a:rPr lang="ja-JP" altLang="en-US" dirty="0" smtClean="0"/>
              <a:t>を母国に持ち帰る</a:t>
            </a:r>
            <a:r>
              <a:rPr lang="ja-JP" altLang="en-US" dirty="0" smtClean="0"/>
              <a:t>。</a:t>
            </a:r>
            <a:endParaRPr lang="en-US" altLang="ja-JP" dirty="0"/>
          </a:p>
          <a:p>
            <a:pPr>
              <a:lnSpc>
                <a:spcPct val="150000"/>
              </a:lnSpc>
            </a:pPr>
            <a:r>
              <a:rPr lang="ja-JP" altLang="en-US" dirty="0" smtClean="0"/>
              <a:t>・</a:t>
            </a:r>
            <a:r>
              <a:rPr lang="en-US" altLang="ja-JP" dirty="0" smtClean="0"/>
              <a:t>1527</a:t>
            </a:r>
            <a:r>
              <a:rPr lang="ja-JP" altLang="en-US" dirty="0" smtClean="0"/>
              <a:t>年、インカ帝国の皇帝</a:t>
            </a:r>
            <a:r>
              <a:rPr lang="ja-JP" altLang="en-US" dirty="0"/>
              <a:t>ワイナ・カパック</a:t>
            </a:r>
            <a:r>
              <a:rPr lang="ja-JP" altLang="en-US" dirty="0" smtClean="0"/>
              <a:t>が天然痘で死去し、</a:t>
            </a:r>
            <a:r>
              <a:rPr lang="en-US" altLang="ja-JP" dirty="0" smtClean="0"/>
              <a:t>2</a:t>
            </a:r>
            <a:r>
              <a:rPr lang="ja-JP" altLang="en-US" dirty="0" smtClean="0"/>
              <a:t>人の息子の間で</a:t>
            </a:r>
            <a:r>
              <a:rPr lang="ja-JP" altLang="en-US" dirty="0" smtClean="0"/>
              <a:t>内戦。</a:t>
            </a:r>
            <a:endParaRPr lang="en-US" altLang="ja-JP" dirty="0" smtClean="0"/>
          </a:p>
          <a:p>
            <a:pPr>
              <a:lnSpc>
                <a:spcPct val="150000"/>
              </a:lnSpc>
            </a:pPr>
            <a:r>
              <a:rPr lang="ja-JP" altLang="en-US" dirty="0" smtClean="0"/>
              <a:t>・</a:t>
            </a:r>
            <a:r>
              <a:rPr lang="en-US" altLang="ja-JP" dirty="0" smtClean="0"/>
              <a:t>1532</a:t>
            </a:r>
            <a:r>
              <a:rPr lang="ja-JP" altLang="en-US" dirty="0" smtClean="0"/>
              <a:t>年、ピサロら</a:t>
            </a:r>
            <a:r>
              <a:rPr lang="en-US" altLang="ja-JP" dirty="0" smtClean="0"/>
              <a:t>168</a:t>
            </a:r>
            <a:r>
              <a:rPr lang="ja-JP" altLang="en-US" dirty="0" smtClean="0"/>
              <a:t>人が馬、鉄兜、鉄砲</a:t>
            </a:r>
            <a:r>
              <a:rPr lang="en-US" altLang="ja-JP" dirty="0" smtClean="0"/>
              <a:t>12</a:t>
            </a:r>
            <a:r>
              <a:rPr lang="ja-JP" altLang="en-US" dirty="0" smtClean="0"/>
              <a:t>丁を用いて、インカ帝国を侵略。</a:t>
            </a:r>
            <a:endParaRPr lang="en-US" altLang="ja-JP" dirty="0" smtClean="0"/>
          </a:p>
          <a:p>
            <a:pPr>
              <a:lnSpc>
                <a:spcPct val="150000"/>
              </a:lnSpc>
            </a:pPr>
            <a:r>
              <a:rPr lang="ja-JP" altLang="en-US" dirty="0"/>
              <a:t>　</a:t>
            </a:r>
            <a:r>
              <a:rPr lang="ja-JP" altLang="en-US" dirty="0" smtClean="0"/>
              <a:t>皇帝アタワルパを幽閉し、大部屋</a:t>
            </a:r>
            <a:r>
              <a:rPr lang="en-US" altLang="ja-JP" dirty="0"/>
              <a:t>1</a:t>
            </a:r>
            <a:r>
              <a:rPr lang="ja-JP" altLang="en-US" dirty="0" smtClean="0"/>
              <a:t>杯分の</a:t>
            </a:r>
            <a:r>
              <a:rPr lang="ja-JP" altLang="en-US" dirty="0" smtClean="0"/>
              <a:t>金</a:t>
            </a:r>
            <a:r>
              <a:rPr lang="en-US" altLang="ja-JP" dirty="0" smtClean="0"/>
              <a:t>6</a:t>
            </a:r>
            <a:r>
              <a:rPr lang="ja-JP" altLang="en-US" dirty="0" smtClean="0"/>
              <a:t>トンと</a:t>
            </a:r>
            <a:r>
              <a:rPr lang="en-US" altLang="ja-JP" dirty="0"/>
              <a:t>2</a:t>
            </a:r>
            <a:r>
              <a:rPr lang="ja-JP" altLang="en-US" dirty="0"/>
              <a:t>杯分の銀</a:t>
            </a:r>
            <a:r>
              <a:rPr lang="ja-JP" altLang="en-US" dirty="0" smtClean="0"/>
              <a:t>を要求した。</a:t>
            </a:r>
            <a:endParaRPr lang="en-US" altLang="ja-JP" dirty="0" smtClean="0"/>
          </a:p>
          <a:p>
            <a:pPr>
              <a:lnSpc>
                <a:spcPct val="150000"/>
              </a:lnSpc>
            </a:pPr>
            <a:r>
              <a:rPr lang="ja-JP" altLang="en-US" dirty="0"/>
              <a:t>・スペイン人が持ち込んだ天然痘で９５０万人だったインカの人口</a:t>
            </a:r>
            <a:r>
              <a:rPr lang="ja-JP" altLang="en-US" dirty="0" smtClean="0"/>
              <a:t>は１００万人</a:t>
            </a:r>
            <a:r>
              <a:rPr lang="ja-JP" altLang="en-US" dirty="0"/>
              <a:t>に</a:t>
            </a:r>
            <a:r>
              <a:rPr lang="ja-JP" altLang="en-US" dirty="0" smtClean="0"/>
              <a:t>激減。</a:t>
            </a:r>
            <a:endParaRPr lang="en-US" altLang="ja-JP" dirty="0"/>
          </a:p>
        </p:txBody>
      </p:sp>
      <p:cxnSp>
        <p:nvCxnSpPr>
          <p:cNvPr id="6" name="直線コネクタ 5"/>
          <p:cNvCxnSpPr/>
          <p:nvPr/>
        </p:nvCxnSpPr>
        <p:spPr>
          <a:xfrm>
            <a:off x="0" y="836712"/>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2126831" y="225461"/>
            <a:ext cx="4536504" cy="523220"/>
          </a:xfrm>
          <a:prstGeom prst="rect">
            <a:avLst/>
          </a:prstGeom>
          <a:noFill/>
        </p:spPr>
        <p:txBody>
          <a:bodyPr wrap="square" rtlCol="0">
            <a:spAutoFit/>
          </a:bodyPr>
          <a:lstStyle/>
          <a:p>
            <a:r>
              <a:rPr kumimoji="1" lang="ja-JP" altLang="en-US" sz="2800" dirty="0" smtClean="0"/>
              <a:t>ピサロのインカ帝国の征服</a:t>
            </a:r>
            <a:endParaRPr kumimoji="1" lang="ja-JP" altLang="en-US" sz="2800"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871" y="1031464"/>
            <a:ext cx="4020108" cy="3015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318871" y="1046642"/>
            <a:ext cx="2109873" cy="369332"/>
          </a:xfrm>
          <a:prstGeom prst="rect">
            <a:avLst/>
          </a:prstGeom>
        </p:spPr>
        <p:txBody>
          <a:bodyPr wrap="none">
            <a:spAutoFit/>
          </a:bodyPr>
          <a:lstStyle/>
          <a:p>
            <a:r>
              <a:rPr lang="ja-JP" altLang="en-US" dirty="0"/>
              <a:t>サクサイワマン遺跡</a:t>
            </a: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410" y="1038251"/>
            <a:ext cx="4449069" cy="297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4443410" y="1046642"/>
            <a:ext cx="1800200" cy="369332"/>
          </a:xfrm>
          <a:prstGeom prst="rect">
            <a:avLst/>
          </a:prstGeom>
          <a:noFill/>
        </p:spPr>
        <p:txBody>
          <a:bodyPr wrap="square" rtlCol="0">
            <a:spAutoFit/>
          </a:bodyPr>
          <a:lstStyle/>
          <a:p>
            <a:r>
              <a:rPr kumimoji="1" lang="ja-JP" altLang="en-US" dirty="0" smtClean="0"/>
              <a:t>クスコの街並み</a:t>
            </a:r>
            <a:endParaRPr kumimoji="1" lang="ja-JP" altLang="en-US" dirty="0"/>
          </a:p>
        </p:txBody>
      </p:sp>
    </p:spTree>
    <p:extLst>
      <p:ext uri="{BB962C8B-B14F-4D97-AF65-F5344CB8AC3E}">
        <p14:creationId xmlns:p14="http://schemas.microsoft.com/office/powerpoint/2010/main" val="4025796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08720"/>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810072" y="1196752"/>
            <a:ext cx="7056784" cy="4431983"/>
          </a:xfrm>
          <a:prstGeom prst="rect">
            <a:avLst/>
          </a:prstGeom>
          <a:noFill/>
        </p:spPr>
        <p:txBody>
          <a:bodyPr wrap="square" rtlCol="0">
            <a:spAutoFit/>
          </a:bodyPr>
          <a:lstStyle/>
          <a:p>
            <a:r>
              <a:rPr lang="ja-JP" altLang="en-US" sz="2800" dirty="0" smtClean="0"/>
              <a:t>・</a:t>
            </a:r>
            <a:r>
              <a:rPr lang="ja-JP" altLang="en-US" sz="2000" dirty="0">
                <a:solidFill>
                  <a:srgbClr val="FF0000"/>
                </a:solidFill>
              </a:rPr>
              <a:t>集団で協力した方が、全体の利益が</a:t>
            </a:r>
            <a:r>
              <a:rPr lang="ja-JP" altLang="en-US" sz="2000" dirty="0" smtClean="0">
                <a:solidFill>
                  <a:srgbClr val="FF0000"/>
                </a:solidFill>
              </a:rPr>
              <a:t>増えることに気づく。</a:t>
            </a:r>
            <a:endParaRPr lang="en-US" altLang="ja-JP" sz="2000" dirty="0">
              <a:solidFill>
                <a:srgbClr val="FF0000"/>
              </a:solidFill>
            </a:endParaRPr>
          </a:p>
          <a:p>
            <a:r>
              <a:rPr lang="ja-JP" altLang="en-US" sz="800" dirty="0" smtClean="0"/>
              <a:t>　</a:t>
            </a:r>
            <a:endParaRPr lang="en-US" altLang="ja-JP" sz="800" dirty="0"/>
          </a:p>
          <a:p>
            <a:r>
              <a:rPr kumimoji="1" lang="ja-JP" altLang="en-US" sz="2000" dirty="0" smtClean="0"/>
              <a:t>・</a:t>
            </a:r>
            <a:r>
              <a:rPr kumimoji="1" lang="ja-JP" altLang="en-US" sz="2000" dirty="0" smtClean="0"/>
              <a:t>集団が大きくなると、全体を取りまとめる人が必要になる。</a:t>
            </a:r>
            <a:endParaRPr kumimoji="1" lang="en-US" altLang="ja-JP" sz="2000" dirty="0" smtClean="0"/>
          </a:p>
          <a:p>
            <a:r>
              <a:rPr lang="ja-JP" altLang="en-US" sz="900" dirty="0" smtClean="0"/>
              <a:t>　</a:t>
            </a:r>
            <a:endParaRPr lang="en-US" altLang="ja-JP" sz="900" dirty="0"/>
          </a:p>
          <a:p>
            <a:r>
              <a:rPr kumimoji="1" lang="ja-JP" altLang="en-US" sz="2000" dirty="0" smtClean="0"/>
              <a:t>・リーダがメンバ－に仕事を与え、得られた収益を分配</a:t>
            </a:r>
            <a:r>
              <a:rPr kumimoji="1" lang="ja-JP" altLang="en-US" sz="2000" dirty="0" smtClean="0"/>
              <a:t>する。</a:t>
            </a:r>
            <a:endParaRPr kumimoji="1" lang="en-US" altLang="ja-JP" sz="2000" dirty="0" smtClean="0"/>
          </a:p>
          <a:p>
            <a:r>
              <a:rPr lang="ja-JP" altLang="en-US" sz="800" dirty="0" smtClean="0"/>
              <a:t>　</a:t>
            </a:r>
            <a:endParaRPr lang="en-US" altLang="ja-JP" sz="800" dirty="0"/>
          </a:p>
          <a:p>
            <a:r>
              <a:rPr lang="ja-JP" altLang="en-US" sz="2000" dirty="0" smtClean="0"/>
              <a:t>・効率が良くなると、社会に</a:t>
            </a:r>
            <a:r>
              <a:rPr lang="ja-JP" altLang="en-US" sz="2000" dirty="0" smtClean="0">
                <a:solidFill>
                  <a:srgbClr val="FF0000"/>
                </a:solidFill>
              </a:rPr>
              <a:t>富が蓄積</a:t>
            </a:r>
            <a:r>
              <a:rPr lang="ja-JP" altLang="en-US" sz="2000" dirty="0" smtClean="0"/>
              <a:t>し、リーダの権力が増える。</a:t>
            </a:r>
            <a:endParaRPr lang="en-US" altLang="ja-JP" sz="2000" dirty="0" smtClean="0"/>
          </a:p>
          <a:p>
            <a:r>
              <a:rPr lang="ja-JP" altLang="en-US" sz="800" dirty="0" smtClean="0"/>
              <a:t>　</a:t>
            </a:r>
            <a:endParaRPr lang="en-US" altLang="ja-JP" sz="800" dirty="0" smtClean="0"/>
          </a:p>
          <a:p>
            <a:r>
              <a:rPr lang="ja-JP" altLang="en-US" sz="2000" dirty="0"/>
              <a:t>・大国になると</a:t>
            </a:r>
            <a:r>
              <a:rPr lang="ja-JP" altLang="en-US" sz="2000" dirty="0" smtClean="0"/>
              <a:t>、国王が宗教的指導者として国を統率する。</a:t>
            </a:r>
            <a:endParaRPr lang="en-US" altLang="ja-JP" sz="2000" dirty="0"/>
          </a:p>
          <a:p>
            <a:r>
              <a:rPr lang="ja-JP" altLang="en-US" sz="900" dirty="0" smtClean="0"/>
              <a:t>　</a:t>
            </a:r>
            <a:endParaRPr lang="en-US" altLang="ja-JP" sz="900" dirty="0"/>
          </a:p>
          <a:p>
            <a:r>
              <a:rPr lang="ja-JP" altLang="en-US" sz="2000" dirty="0" smtClean="0"/>
              <a:t>・国王が富と権力を使って、官僚や軍隊を整え、農民を守る。</a:t>
            </a:r>
            <a:endParaRPr lang="en-US" altLang="ja-JP" sz="2000" dirty="0" smtClean="0"/>
          </a:p>
          <a:p>
            <a:r>
              <a:rPr lang="ja-JP" altLang="en-US" sz="800" dirty="0" smtClean="0"/>
              <a:t>　</a:t>
            </a:r>
            <a:endParaRPr lang="en-US" altLang="ja-JP" sz="800" dirty="0"/>
          </a:p>
          <a:p>
            <a:r>
              <a:rPr lang="ja-JP" altLang="en-US" sz="2000" dirty="0" smtClean="0"/>
              <a:t>・王族が近親婚を繰り返し、王位継承に問題が生じ、戦争になる。</a:t>
            </a:r>
            <a:endParaRPr lang="en-US" altLang="ja-JP" sz="2000" dirty="0" smtClean="0"/>
          </a:p>
          <a:p>
            <a:r>
              <a:rPr lang="ja-JP" altLang="en-US" sz="800" dirty="0" smtClean="0"/>
              <a:t>　</a:t>
            </a:r>
            <a:endParaRPr lang="en-US" altLang="ja-JP" sz="800" dirty="0" smtClean="0"/>
          </a:p>
          <a:p>
            <a:r>
              <a:rPr lang="ja-JP" altLang="en-US" sz="2000" dirty="0" smtClean="0"/>
              <a:t>・王室が</a:t>
            </a:r>
            <a:r>
              <a:rPr lang="ja-JP" altLang="en-US" sz="2000" dirty="0" smtClean="0">
                <a:solidFill>
                  <a:srgbClr val="0033CC"/>
                </a:solidFill>
              </a:rPr>
              <a:t>慢性的に財政難</a:t>
            </a:r>
            <a:r>
              <a:rPr lang="ja-JP" altLang="en-US" sz="2000" dirty="0" smtClean="0"/>
              <a:t>となり、商人は王室を利用して儲ける。</a:t>
            </a:r>
            <a:endParaRPr lang="en-US" altLang="ja-JP" sz="2000" dirty="0"/>
          </a:p>
          <a:p>
            <a:r>
              <a:rPr kumimoji="1" lang="ja-JP" altLang="en-US" sz="800" dirty="0" smtClean="0"/>
              <a:t>　</a:t>
            </a:r>
            <a:endParaRPr kumimoji="1" lang="en-US" altLang="ja-JP" sz="800" dirty="0"/>
          </a:p>
          <a:p>
            <a:r>
              <a:rPr lang="ja-JP" altLang="en-US" sz="2000" dirty="0" smtClean="0"/>
              <a:t>・国王が戦費を増税でまかない、怒った民衆が国王を倒す。</a:t>
            </a:r>
            <a:endParaRPr kumimoji="1" lang="en-US" altLang="ja-JP" sz="2000" dirty="0"/>
          </a:p>
          <a:p>
            <a:r>
              <a:rPr kumimoji="1" lang="ja-JP" altLang="en-US" sz="800" dirty="0" smtClean="0"/>
              <a:t>　</a:t>
            </a:r>
            <a:endParaRPr kumimoji="1" lang="en-US" altLang="ja-JP" sz="800" dirty="0" smtClean="0"/>
          </a:p>
          <a:p>
            <a:r>
              <a:rPr lang="ja-JP" altLang="en-US" sz="2000" dirty="0" smtClean="0"/>
              <a:t>・民衆の議会が王権を制限し、効率的な国家運営をめざす。</a:t>
            </a:r>
            <a:endParaRPr kumimoji="1" lang="ja-JP" altLang="en-US" sz="2000" dirty="0"/>
          </a:p>
        </p:txBody>
      </p:sp>
      <p:sp>
        <p:nvSpPr>
          <p:cNvPr id="2" name="正方形/長方形 1"/>
          <p:cNvSpPr/>
          <p:nvPr/>
        </p:nvSpPr>
        <p:spPr>
          <a:xfrm>
            <a:off x="2195736" y="168900"/>
            <a:ext cx="4285456" cy="584775"/>
          </a:xfrm>
          <a:prstGeom prst="rect">
            <a:avLst/>
          </a:prstGeom>
        </p:spPr>
        <p:txBody>
          <a:bodyPr wrap="square">
            <a:spAutoFit/>
          </a:bodyPr>
          <a:lstStyle/>
          <a:p>
            <a:pPr lvl="0"/>
            <a:r>
              <a:rPr lang="ja-JP" altLang="en-US" sz="3200" dirty="0" smtClean="0"/>
              <a:t>典型的</a:t>
            </a:r>
            <a:r>
              <a:rPr lang="ja-JP" altLang="en-US" sz="3200" dirty="0"/>
              <a:t>な歴史の流れ</a:t>
            </a:r>
            <a:endParaRPr lang="en-US" altLang="ja-JP" sz="3200" dirty="0"/>
          </a:p>
        </p:txBody>
      </p:sp>
    </p:spTree>
    <p:extLst>
      <p:ext uri="{BB962C8B-B14F-4D97-AF65-F5344CB8AC3E}">
        <p14:creationId xmlns:p14="http://schemas.microsoft.com/office/powerpoint/2010/main" val="31043467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39552" y="4797152"/>
            <a:ext cx="8172908" cy="1754326"/>
          </a:xfrm>
          <a:prstGeom prst="rect">
            <a:avLst/>
          </a:prstGeom>
        </p:spPr>
        <p:txBody>
          <a:bodyPr wrap="square">
            <a:spAutoFit/>
          </a:bodyPr>
          <a:lstStyle/>
          <a:p>
            <a:r>
              <a:rPr lang="ja-JP" altLang="en-US" dirty="0" smtClean="0"/>
              <a:t>・スペイン</a:t>
            </a:r>
            <a:r>
              <a:rPr lang="ja-JP" altLang="en-US" dirty="0"/>
              <a:t>植民地</a:t>
            </a:r>
            <a:r>
              <a:rPr lang="ja-JP" altLang="en-US" dirty="0" smtClean="0"/>
              <a:t>時代、メキシコで銀</a:t>
            </a:r>
            <a:r>
              <a:rPr lang="ja-JP" altLang="en-US" dirty="0"/>
              <a:t>鉱脈が</a:t>
            </a:r>
            <a:r>
              <a:rPr lang="ja-JP" altLang="en-US" dirty="0" smtClean="0"/>
              <a:t>見つかり、</a:t>
            </a:r>
            <a:r>
              <a:rPr lang="ja-JP" altLang="en-US" dirty="0" smtClean="0"/>
              <a:t>グアナファト（</a:t>
            </a:r>
            <a:r>
              <a:rPr lang="en-US" altLang="ja-JP" dirty="0" smtClean="0"/>
              <a:t>1550</a:t>
            </a:r>
            <a:r>
              <a:rPr lang="ja-JP" altLang="en-US" dirty="0" smtClean="0"/>
              <a:t>年）、</a:t>
            </a:r>
            <a:r>
              <a:rPr lang="ja-JP" altLang="en-US" dirty="0"/>
              <a:t>タスコ、</a:t>
            </a:r>
            <a:r>
              <a:rPr lang="ja-JP" altLang="en-US" dirty="0" smtClean="0">
                <a:solidFill>
                  <a:srgbClr val="FF0000"/>
                </a:solidFill>
              </a:rPr>
              <a:t>サカテカス（世界遺産、</a:t>
            </a:r>
            <a:r>
              <a:rPr lang="en-US" altLang="ja-JP" dirty="0" err="1" smtClean="0">
                <a:solidFill>
                  <a:srgbClr val="FF0000"/>
                </a:solidFill>
              </a:rPr>
              <a:t>AgPb</a:t>
            </a:r>
            <a:r>
              <a:rPr lang="ja-JP" altLang="en-US" dirty="0" err="1" smtClean="0">
                <a:solidFill>
                  <a:srgbClr val="FF0000"/>
                </a:solidFill>
              </a:rPr>
              <a:t>、</a:t>
            </a:r>
            <a:r>
              <a:rPr lang="en-US" altLang="ja-JP" dirty="0" smtClean="0">
                <a:solidFill>
                  <a:srgbClr val="FF0000"/>
                </a:solidFill>
              </a:rPr>
              <a:t>1546</a:t>
            </a:r>
            <a:r>
              <a:rPr lang="ja-JP" altLang="en-US" dirty="0" smtClean="0">
                <a:solidFill>
                  <a:srgbClr val="FF0000"/>
                </a:solidFill>
              </a:rPr>
              <a:t>年）</a:t>
            </a:r>
            <a:r>
              <a:rPr lang="ja-JP" altLang="en-US" dirty="0" smtClean="0"/>
              <a:t>など</a:t>
            </a:r>
            <a:r>
              <a:rPr lang="ja-JP" altLang="en-US" dirty="0"/>
              <a:t>、鉱山の町が続々と誕</a:t>
            </a:r>
            <a:r>
              <a:rPr lang="ja-JP" altLang="en-US" dirty="0" smtClean="0"/>
              <a:t>生した。</a:t>
            </a:r>
            <a:endParaRPr lang="en-US" altLang="ja-JP" dirty="0" smtClean="0"/>
          </a:p>
          <a:p>
            <a:r>
              <a:rPr lang="ja-JP" altLang="en-US" dirty="0" smtClean="0"/>
              <a:t>・メキシコの銀はスペイン国王に送られた。</a:t>
            </a:r>
            <a:endParaRPr lang="en-US" altLang="ja-JP" dirty="0" smtClean="0"/>
          </a:p>
          <a:p>
            <a:r>
              <a:rPr lang="ja-JP" altLang="en-US" dirty="0"/>
              <a:t>・</a:t>
            </a:r>
            <a:r>
              <a:rPr lang="ja-JP" altLang="en-US" dirty="0" smtClean="0"/>
              <a:t>銀</a:t>
            </a:r>
            <a:r>
              <a:rPr lang="ja-JP" altLang="en-US" dirty="0"/>
              <a:t>の採掘で</a:t>
            </a:r>
            <a:r>
              <a:rPr lang="ja-JP" altLang="en-US" dirty="0">
                <a:solidFill>
                  <a:srgbClr val="0033CC"/>
                </a:solidFill>
              </a:rPr>
              <a:t>莫大な富</a:t>
            </a:r>
            <a:r>
              <a:rPr lang="ja-JP" altLang="en-US" dirty="0"/>
              <a:t>を得た鉱山の所有者は、教会建設に資金を投入、そのため</a:t>
            </a:r>
            <a:r>
              <a:rPr lang="ja-JP" altLang="en-US" dirty="0">
                <a:solidFill>
                  <a:srgbClr val="FF0000"/>
                </a:solidFill>
              </a:rPr>
              <a:t>バロック調の華麗な装飾</a:t>
            </a:r>
            <a:r>
              <a:rPr lang="ja-JP" altLang="en-US" dirty="0"/>
              <a:t>を施した</a:t>
            </a:r>
            <a:r>
              <a:rPr lang="ja-JP" altLang="en-US" dirty="0">
                <a:solidFill>
                  <a:srgbClr val="FF0000"/>
                </a:solidFill>
              </a:rPr>
              <a:t>コロニアル建築</a:t>
            </a:r>
            <a:r>
              <a:rPr lang="ja-JP" altLang="en-US" dirty="0"/>
              <a:t>の建物が今も数多く残されて</a:t>
            </a:r>
            <a:r>
              <a:rPr lang="ja-JP" altLang="en-US" dirty="0" smtClean="0"/>
              <a:t>いる。</a:t>
            </a:r>
            <a:endParaRPr lang="en-US" altLang="ja-JP" dirty="0" smtClean="0"/>
          </a:p>
          <a:p>
            <a:r>
              <a:rPr lang="ja-JP" altLang="en-US" dirty="0" smtClean="0"/>
              <a:t>・後に</a:t>
            </a:r>
            <a:r>
              <a:rPr lang="ja-JP" altLang="en-US" dirty="0"/>
              <a:t>太平洋貿易が</a:t>
            </a:r>
            <a:r>
              <a:rPr lang="ja-JP" altLang="en-US" dirty="0" smtClean="0"/>
              <a:t>始まり、銀がアカプルコからマニラまで運ばれた</a:t>
            </a:r>
            <a:r>
              <a:rPr lang="ja-JP" altLang="en-US" dirty="0" smtClean="0"/>
              <a:t>。清王朝復活。</a:t>
            </a:r>
            <a:endParaRPr lang="ja-JP" altLang="en-US" dirty="0"/>
          </a:p>
        </p:txBody>
      </p:sp>
      <p:grpSp>
        <p:nvGrpSpPr>
          <p:cNvPr id="8" name="グループ化 7"/>
          <p:cNvGrpSpPr/>
          <p:nvPr/>
        </p:nvGrpSpPr>
        <p:grpSpPr>
          <a:xfrm>
            <a:off x="287524" y="1268760"/>
            <a:ext cx="8424936" cy="3175050"/>
            <a:chOff x="251520" y="1797841"/>
            <a:chExt cx="8424936" cy="3175050"/>
          </a:xfrm>
        </p:grpSpPr>
        <p:pic>
          <p:nvPicPr>
            <p:cNvPr id="399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12" t="10443" r="8638" b="18745"/>
            <a:stretch/>
          </p:blipFill>
          <p:spPr bwMode="auto">
            <a:xfrm>
              <a:off x="2627784" y="1797841"/>
              <a:ext cx="6048672" cy="317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6863"/>
            <a:stretch/>
          </p:blipFill>
          <p:spPr bwMode="auto">
            <a:xfrm>
              <a:off x="251520" y="2564904"/>
              <a:ext cx="3592694" cy="240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5104057" y="1916832"/>
              <a:ext cx="1107160" cy="369332"/>
            </a:xfrm>
            <a:prstGeom prst="rect">
              <a:avLst/>
            </a:prstGeom>
            <a:noFill/>
          </p:spPr>
          <p:txBody>
            <a:bodyPr wrap="square" rtlCol="0">
              <a:spAutoFit/>
            </a:bodyPr>
            <a:lstStyle/>
            <a:p>
              <a:r>
                <a:rPr kumimoji="1" lang="ja-JP" altLang="en-US" dirty="0" smtClean="0">
                  <a:solidFill>
                    <a:srgbClr val="1903BF"/>
                  </a:solidFill>
                </a:rPr>
                <a:t>銀の道</a:t>
              </a:r>
              <a:endParaRPr kumimoji="1" lang="ja-JP" altLang="en-US" dirty="0">
                <a:solidFill>
                  <a:srgbClr val="1903BF"/>
                </a:solidFill>
              </a:endParaRPr>
            </a:p>
          </p:txBody>
        </p:sp>
        <p:cxnSp>
          <p:nvCxnSpPr>
            <p:cNvPr id="5" name="直線矢印コネクタ 4"/>
            <p:cNvCxnSpPr/>
            <p:nvPr/>
          </p:nvCxnSpPr>
          <p:spPr>
            <a:xfrm>
              <a:off x="3844214" y="2996952"/>
              <a:ext cx="1663890" cy="0"/>
            </a:xfrm>
            <a:prstGeom prst="straightConnector1">
              <a:avLst/>
            </a:prstGeom>
            <a:ln>
              <a:solidFill>
                <a:srgbClr val="FF0066"/>
              </a:solidFill>
              <a:tailEnd type="arrow"/>
            </a:ln>
          </p:spPr>
          <p:style>
            <a:lnRef idx="3">
              <a:schemeClr val="accent1"/>
            </a:lnRef>
            <a:fillRef idx="0">
              <a:schemeClr val="accent1"/>
            </a:fillRef>
            <a:effectRef idx="2">
              <a:schemeClr val="accent1"/>
            </a:effectRef>
            <a:fontRef idx="minor">
              <a:schemeClr val="tx1"/>
            </a:fontRef>
          </p:style>
        </p:cxnSp>
      </p:grpSp>
      <p:sp>
        <p:nvSpPr>
          <p:cNvPr id="9" name="テキスト ボックス 8"/>
          <p:cNvSpPr txBox="1"/>
          <p:nvPr/>
        </p:nvSpPr>
        <p:spPr>
          <a:xfrm>
            <a:off x="2453983" y="188639"/>
            <a:ext cx="3793238" cy="584775"/>
          </a:xfrm>
          <a:prstGeom prst="rect">
            <a:avLst/>
          </a:prstGeom>
          <a:noFill/>
        </p:spPr>
        <p:txBody>
          <a:bodyPr wrap="square" rtlCol="0">
            <a:spAutoFit/>
          </a:bodyPr>
          <a:lstStyle/>
          <a:p>
            <a:r>
              <a:rPr lang="ja-JP" altLang="en-US" sz="3200" dirty="0" smtClean="0"/>
              <a:t>メキシコ</a:t>
            </a:r>
            <a:r>
              <a:rPr lang="ja-JP" altLang="en-US" sz="3200" dirty="0"/>
              <a:t>の</a:t>
            </a:r>
            <a:r>
              <a:rPr lang="ja-JP" altLang="en-US" sz="3200" dirty="0" smtClean="0"/>
              <a:t>銀の道</a:t>
            </a:r>
            <a:endParaRPr kumimoji="1" lang="ja-JP" altLang="en-US" sz="3200" dirty="0"/>
          </a:p>
        </p:txBody>
      </p:sp>
      <p:cxnSp>
        <p:nvCxnSpPr>
          <p:cNvPr id="14" name="直線コネクタ 13"/>
          <p:cNvCxnSpPr/>
          <p:nvPr/>
        </p:nvCxnSpPr>
        <p:spPr>
          <a:xfrm>
            <a:off x="0" y="836712"/>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7856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98" y="801216"/>
            <a:ext cx="6858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1331640" y="5373216"/>
            <a:ext cx="6669360" cy="1200329"/>
          </a:xfrm>
          <a:prstGeom prst="rect">
            <a:avLst/>
          </a:prstGeom>
        </p:spPr>
        <p:txBody>
          <a:bodyPr wrap="square">
            <a:spAutoFit/>
          </a:bodyPr>
          <a:lstStyle/>
          <a:p>
            <a:r>
              <a:rPr lang="ja-JP" altLang="en-US" dirty="0"/>
              <a:t>メキシコ北部の都市チワワから</a:t>
            </a:r>
            <a:r>
              <a:rPr lang="en-US" altLang="ja-JP" dirty="0"/>
              <a:t>1</a:t>
            </a:r>
            <a:r>
              <a:rPr lang="ja-JP" altLang="en-US" dirty="0"/>
              <a:t>時間ほど南に下ったところにあるナイカ鉱山。毎年何トンもの鉛や銀を産出</a:t>
            </a:r>
            <a:r>
              <a:rPr lang="ja-JP" altLang="en-US" dirty="0" smtClean="0"/>
              <a:t>する。メキシコ</a:t>
            </a:r>
            <a:r>
              <a:rPr lang="ja-JP" altLang="en-US" dirty="0"/>
              <a:t>有数のこの鉱山のさらに地下</a:t>
            </a:r>
            <a:r>
              <a:rPr lang="en-US" altLang="ja-JP" dirty="0"/>
              <a:t>300m</a:t>
            </a:r>
            <a:r>
              <a:rPr lang="ja-JP" altLang="en-US" dirty="0"/>
              <a:t>のところに、巨大な結晶で埋め尽くされた</a:t>
            </a:r>
            <a:r>
              <a:rPr lang="ja-JP" altLang="en-US" dirty="0" smtClean="0"/>
              <a:t>場所がある。</a:t>
            </a:r>
            <a:endParaRPr lang="ja-JP" altLang="en-US" dirty="0"/>
          </a:p>
        </p:txBody>
      </p:sp>
      <p:sp>
        <p:nvSpPr>
          <p:cNvPr id="3" name="正方形/長方形 2"/>
          <p:cNvSpPr/>
          <p:nvPr/>
        </p:nvSpPr>
        <p:spPr>
          <a:xfrm>
            <a:off x="1547664" y="154885"/>
            <a:ext cx="6327974" cy="461665"/>
          </a:xfrm>
          <a:prstGeom prst="rect">
            <a:avLst/>
          </a:prstGeom>
        </p:spPr>
        <p:txBody>
          <a:bodyPr wrap="square">
            <a:spAutoFit/>
          </a:bodyPr>
          <a:lstStyle/>
          <a:p>
            <a:r>
              <a:rPr lang="ja-JP" altLang="en-US" sz="2400" dirty="0">
                <a:solidFill>
                  <a:prstClr val="black"/>
                </a:solidFill>
              </a:rPr>
              <a:t>「クリスタルの洞窟（</a:t>
            </a:r>
            <a:r>
              <a:rPr lang="en-US" altLang="ja-JP" sz="2400" dirty="0" err="1">
                <a:solidFill>
                  <a:prstClr val="black"/>
                </a:solidFill>
              </a:rPr>
              <a:t>Cueva</a:t>
            </a:r>
            <a:r>
              <a:rPr lang="en-US" altLang="ja-JP" sz="2400" dirty="0">
                <a:solidFill>
                  <a:prstClr val="black"/>
                </a:solidFill>
              </a:rPr>
              <a:t> de los </a:t>
            </a:r>
            <a:r>
              <a:rPr lang="en-US" altLang="ja-JP" sz="2400" dirty="0" err="1">
                <a:solidFill>
                  <a:prstClr val="black"/>
                </a:solidFill>
              </a:rPr>
              <a:t>Cristales</a:t>
            </a:r>
            <a:r>
              <a:rPr lang="ja-JP" altLang="en-US" sz="2400" dirty="0">
                <a:solidFill>
                  <a:prstClr val="black"/>
                </a:solidFill>
              </a:rPr>
              <a:t>）」</a:t>
            </a:r>
            <a:endParaRPr lang="ja-JP" altLang="en-US" sz="2400" dirty="0"/>
          </a:p>
        </p:txBody>
      </p:sp>
    </p:spTree>
    <p:extLst>
      <p:ext uri="{BB962C8B-B14F-4D97-AF65-F5344CB8AC3E}">
        <p14:creationId xmlns:p14="http://schemas.microsoft.com/office/powerpoint/2010/main" val="4550852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296366" y="116632"/>
            <a:ext cx="3456384" cy="523220"/>
          </a:xfrm>
          <a:prstGeom prst="rect">
            <a:avLst/>
          </a:prstGeom>
          <a:noFill/>
        </p:spPr>
        <p:txBody>
          <a:bodyPr wrap="square" rtlCol="0">
            <a:spAutoFit/>
          </a:bodyPr>
          <a:lstStyle/>
          <a:p>
            <a:r>
              <a:rPr lang="ja-JP" altLang="en-US" sz="2800" dirty="0"/>
              <a:t>ボリビア</a:t>
            </a:r>
            <a:r>
              <a:rPr lang="ja-JP" altLang="en-US" sz="2800" dirty="0" smtClean="0"/>
              <a:t>のポトシ</a:t>
            </a:r>
            <a:r>
              <a:rPr kumimoji="1" lang="ja-JP" altLang="en-US" sz="2800" dirty="0" smtClean="0"/>
              <a:t>銀山</a:t>
            </a:r>
            <a:endParaRPr kumimoji="1" lang="ja-JP" altLang="en-US" sz="2800" dirty="0"/>
          </a:p>
        </p:txBody>
      </p:sp>
      <p:sp>
        <p:nvSpPr>
          <p:cNvPr id="6" name="テキスト ボックス 5"/>
          <p:cNvSpPr txBox="1"/>
          <p:nvPr/>
        </p:nvSpPr>
        <p:spPr>
          <a:xfrm>
            <a:off x="251520" y="953801"/>
            <a:ext cx="6397228" cy="5632311"/>
          </a:xfrm>
          <a:prstGeom prst="rect">
            <a:avLst/>
          </a:prstGeom>
          <a:noFill/>
        </p:spPr>
        <p:txBody>
          <a:bodyPr wrap="square" rtlCol="0">
            <a:spAutoFit/>
          </a:bodyPr>
          <a:lstStyle/>
          <a:p>
            <a:r>
              <a:rPr kumimoji="1" lang="ja-JP" altLang="en-US" dirty="0" smtClean="0"/>
              <a:t>・</a:t>
            </a:r>
            <a:r>
              <a:rPr kumimoji="1" lang="ja-JP" altLang="en-US" dirty="0" smtClean="0">
                <a:solidFill>
                  <a:srgbClr val="FF0000"/>
                </a:solidFill>
              </a:rPr>
              <a:t>アンデス山脈</a:t>
            </a:r>
            <a:r>
              <a:rPr kumimoji="1" lang="ja-JP" altLang="en-US" dirty="0" smtClean="0"/>
              <a:t>の銀山</a:t>
            </a:r>
            <a:r>
              <a:rPr lang="ja-JP" altLang="en-US" dirty="0"/>
              <a:t>ポトシ　</a:t>
            </a:r>
            <a:r>
              <a:rPr lang="ja-JP" altLang="en-US" dirty="0">
                <a:solidFill>
                  <a:srgbClr val="FF0000"/>
                </a:solidFill>
              </a:rPr>
              <a:t>標高</a:t>
            </a:r>
            <a:r>
              <a:rPr lang="en-US" altLang="ja-JP" dirty="0" smtClean="0">
                <a:solidFill>
                  <a:srgbClr val="FF0000"/>
                </a:solidFill>
              </a:rPr>
              <a:t>4067m</a:t>
            </a:r>
            <a:r>
              <a:rPr lang="ja-JP" altLang="en-US" dirty="0"/>
              <a:t>平均気温</a:t>
            </a:r>
            <a:r>
              <a:rPr lang="en-US" altLang="ja-JP" dirty="0"/>
              <a:t>8℃</a:t>
            </a:r>
          </a:p>
          <a:p>
            <a:r>
              <a:rPr lang="ja-JP" altLang="en-US" dirty="0" smtClean="0"/>
              <a:t>・</a:t>
            </a:r>
            <a:r>
              <a:rPr lang="en-US" altLang="ja-JP" dirty="0" smtClean="0"/>
              <a:t>1545</a:t>
            </a:r>
            <a:r>
              <a:rPr lang="ja-JP" altLang="en-US" dirty="0" smtClean="0"/>
              <a:t>年　グアルパが焚火の火床に銀を発見（主に</a:t>
            </a:r>
            <a:r>
              <a:rPr lang="en-US" altLang="ja-JP" dirty="0" err="1" smtClean="0">
                <a:solidFill>
                  <a:srgbClr val="FF0000"/>
                </a:solidFill>
              </a:rPr>
              <a:t>AgCl</a:t>
            </a:r>
            <a:r>
              <a:rPr lang="ja-JP" altLang="en-US" dirty="0" smtClean="0"/>
              <a:t>と</a:t>
            </a:r>
            <a:r>
              <a:rPr lang="en-US" altLang="ja-JP" dirty="0" smtClean="0"/>
              <a:t>Ag</a:t>
            </a:r>
            <a:r>
              <a:rPr lang="ja-JP" altLang="en-US" dirty="0" smtClean="0"/>
              <a:t>）</a:t>
            </a:r>
            <a:endParaRPr lang="en-US" altLang="ja-JP" dirty="0" smtClean="0"/>
          </a:p>
          <a:p>
            <a:r>
              <a:rPr lang="ja-JP" altLang="en-US" dirty="0" smtClean="0"/>
              <a:t>・</a:t>
            </a:r>
            <a:r>
              <a:rPr lang="en-US" altLang="ja-JP" dirty="0" smtClean="0"/>
              <a:t>1556</a:t>
            </a:r>
            <a:r>
              <a:rPr lang="ja-JP" altLang="en-US" dirty="0" smtClean="0"/>
              <a:t>年　露天掘り</a:t>
            </a:r>
            <a:r>
              <a:rPr lang="ja-JP" altLang="en-US" dirty="0"/>
              <a:t>から横穴堀りに移行　</a:t>
            </a:r>
          </a:p>
          <a:p>
            <a:r>
              <a:rPr lang="ja-JP" altLang="en-US" dirty="0" smtClean="0"/>
              <a:t>・</a:t>
            </a:r>
            <a:r>
              <a:rPr lang="en-US" altLang="ja-JP" dirty="0" smtClean="0"/>
              <a:t>1558</a:t>
            </a:r>
            <a:r>
              <a:rPr lang="ja-JP" altLang="en-US" dirty="0" smtClean="0"/>
              <a:t>年　</a:t>
            </a:r>
            <a:r>
              <a:rPr lang="ja-JP" altLang="en-US" dirty="0" smtClean="0">
                <a:solidFill>
                  <a:srgbClr val="FF0000"/>
                </a:solidFill>
              </a:rPr>
              <a:t>ガルセス</a:t>
            </a:r>
            <a:r>
              <a:rPr lang="ja-JP" altLang="en-US" dirty="0" smtClean="0"/>
              <a:t>がペルー</a:t>
            </a:r>
            <a:r>
              <a:rPr lang="ja-JP" altLang="en-US" dirty="0"/>
              <a:t>の</a:t>
            </a:r>
            <a:r>
              <a:rPr lang="ja-JP" altLang="en-US" dirty="0" smtClean="0"/>
              <a:t>ワマンガで</a:t>
            </a:r>
            <a:r>
              <a:rPr lang="ja-JP" altLang="en-US" dirty="0" smtClean="0">
                <a:solidFill>
                  <a:srgbClr val="1903BF"/>
                </a:solidFill>
              </a:rPr>
              <a:t>水銀鉱床</a:t>
            </a:r>
            <a:r>
              <a:rPr lang="ja-JP" altLang="en-US" dirty="0" smtClean="0"/>
              <a:t>を発見</a:t>
            </a:r>
            <a:endParaRPr lang="en-US" altLang="ja-JP" dirty="0" smtClean="0"/>
          </a:p>
          <a:p>
            <a:r>
              <a:rPr lang="ja-JP" altLang="en-US" dirty="0" smtClean="0"/>
              <a:t>・</a:t>
            </a:r>
            <a:r>
              <a:rPr lang="en-US" altLang="ja-JP" dirty="0" smtClean="0"/>
              <a:t>1566</a:t>
            </a:r>
            <a:r>
              <a:rPr lang="ja-JP" altLang="en-US" dirty="0" smtClean="0"/>
              <a:t>年</a:t>
            </a:r>
            <a:r>
              <a:rPr lang="ja-JP" altLang="en-US" dirty="0"/>
              <a:t>　ポトシ銀山で高品位鉱が枯渇</a:t>
            </a:r>
          </a:p>
          <a:p>
            <a:r>
              <a:rPr lang="ja-JP" altLang="en-US" dirty="0" smtClean="0"/>
              <a:t>・</a:t>
            </a:r>
            <a:r>
              <a:rPr lang="en-US" altLang="ja-JP" dirty="0" smtClean="0"/>
              <a:t>1572</a:t>
            </a:r>
            <a:r>
              <a:rPr lang="ja-JP" altLang="en-US" dirty="0" smtClean="0"/>
              <a:t>年</a:t>
            </a:r>
            <a:r>
              <a:rPr lang="ja-JP" altLang="en-US" dirty="0"/>
              <a:t>　</a:t>
            </a:r>
            <a:r>
              <a:rPr lang="ja-JP" altLang="en-US" dirty="0" smtClean="0">
                <a:solidFill>
                  <a:srgbClr val="1903BF"/>
                </a:solidFill>
              </a:rPr>
              <a:t>アマルガム法</a:t>
            </a:r>
            <a:r>
              <a:rPr lang="ja-JP" altLang="en-US" dirty="0" smtClean="0"/>
              <a:t>の採掘開始　他にも灰吹法（</a:t>
            </a:r>
            <a:r>
              <a:rPr lang="en-US" altLang="ja-JP" dirty="0" err="1" smtClean="0"/>
              <a:t>Pb</a:t>
            </a:r>
            <a:r>
              <a:rPr lang="en-US" altLang="ja-JP" dirty="0" smtClean="0"/>
              <a:t>)</a:t>
            </a:r>
            <a:r>
              <a:rPr lang="ja-JP" altLang="en-US" dirty="0" smtClean="0"/>
              <a:t>あり</a:t>
            </a:r>
            <a:endParaRPr lang="en-US" altLang="ja-JP" dirty="0" smtClean="0"/>
          </a:p>
          <a:p>
            <a:r>
              <a:rPr lang="ja-JP" altLang="en-US" dirty="0" smtClean="0"/>
              <a:t>＜製法＞</a:t>
            </a:r>
            <a:endParaRPr lang="en-US" altLang="ja-JP" dirty="0" smtClean="0"/>
          </a:p>
          <a:p>
            <a:r>
              <a:rPr lang="ja-JP" altLang="en-US" dirty="0" smtClean="0"/>
              <a:t>・</a:t>
            </a:r>
            <a:r>
              <a:rPr lang="en-US" altLang="ja-JP" dirty="0" smtClean="0"/>
              <a:t>2AgCl </a:t>
            </a:r>
            <a:r>
              <a:rPr lang="en-US" altLang="ja-JP" dirty="0"/>
              <a:t>+ CO = 2Ag + </a:t>
            </a:r>
            <a:r>
              <a:rPr lang="en-US" altLang="ja-JP" dirty="0" smtClean="0"/>
              <a:t>COCl</a:t>
            </a:r>
            <a:r>
              <a:rPr lang="en-US" altLang="ja-JP" sz="1400" dirty="0" smtClean="0"/>
              <a:t>2</a:t>
            </a:r>
            <a:r>
              <a:rPr lang="ja-JP" altLang="en-US" sz="1400" dirty="0" smtClean="0"/>
              <a:t>　　　</a:t>
            </a:r>
            <a:r>
              <a:rPr lang="ja-JP" altLang="en-US" dirty="0" smtClean="0"/>
              <a:t>（塩化カルボニル有毒ガス）</a:t>
            </a:r>
            <a:endParaRPr lang="en-US" altLang="ja-JP" dirty="0" smtClean="0"/>
          </a:p>
          <a:p>
            <a:r>
              <a:rPr lang="ja-JP" altLang="en-US" dirty="0" smtClean="0"/>
              <a:t>・</a:t>
            </a:r>
            <a:r>
              <a:rPr lang="en-US" altLang="ja-JP" dirty="0"/>
              <a:t>2AgCl + 2Hg = 2Ag + </a:t>
            </a:r>
            <a:r>
              <a:rPr lang="en-US" altLang="ja-JP" dirty="0" smtClean="0"/>
              <a:t>Hg</a:t>
            </a:r>
            <a:r>
              <a:rPr lang="en-US" altLang="ja-JP" sz="1400" dirty="0" smtClean="0"/>
              <a:t>2</a:t>
            </a:r>
            <a:r>
              <a:rPr lang="en-US" altLang="ja-JP" dirty="0" smtClean="0"/>
              <a:t>Cl</a:t>
            </a:r>
            <a:r>
              <a:rPr lang="en-US" altLang="ja-JP" sz="1400" dirty="0" smtClean="0"/>
              <a:t>2</a:t>
            </a:r>
            <a:r>
              <a:rPr lang="ja-JP" altLang="en-US" sz="1400" dirty="0" smtClean="0"/>
              <a:t>　　</a:t>
            </a:r>
            <a:r>
              <a:rPr lang="ja-JP" altLang="en-US" dirty="0" smtClean="0"/>
              <a:t>（有毒水銀ガスが発生）</a:t>
            </a:r>
            <a:endParaRPr lang="en-US" altLang="ja-JP" dirty="0"/>
          </a:p>
          <a:p>
            <a:r>
              <a:rPr lang="ja-JP" altLang="en-US" dirty="0"/>
              <a:t>　</a:t>
            </a:r>
            <a:r>
              <a:rPr lang="ja-JP" altLang="en-US" dirty="0" smtClean="0"/>
              <a:t>銀と水銀からなるアマルガムを</a:t>
            </a:r>
            <a:r>
              <a:rPr lang="ja-JP" altLang="en-US" dirty="0"/>
              <a:t>加熱</a:t>
            </a:r>
            <a:r>
              <a:rPr lang="ja-JP" altLang="en-US" dirty="0" smtClean="0"/>
              <a:t>して銀</a:t>
            </a:r>
            <a:r>
              <a:rPr lang="ja-JP" altLang="en-US" dirty="0"/>
              <a:t>を</a:t>
            </a:r>
            <a:r>
              <a:rPr lang="ja-JP" altLang="en-US" dirty="0" smtClean="0"/>
              <a:t>得る。</a:t>
            </a:r>
            <a:endParaRPr lang="en-US" altLang="ja-JP" dirty="0" smtClean="0"/>
          </a:p>
          <a:p>
            <a:r>
              <a:rPr lang="ja-JP" altLang="en-US" dirty="0" smtClean="0"/>
              <a:t>・ポトシは</a:t>
            </a:r>
            <a:r>
              <a:rPr lang="ja-JP" altLang="en-US" dirty="0"/>
              <a:t>人口</a:t>
            </a:r>
            <a:r>
              <a:rPr lang="en-US" altLang="ja-JP" dirty="0" smtClean="0"/>
              <a:t>16</a:t>
            </a:r>
            <a:r>
              <a:rPr lang="ja-JP" altLang="en-US" dirty="0" smtClean="0"/>
              <a:t>万人の都市であった。</a:t>
            </a:r>
            <a:endParaRPr lang="en-US" altLang="ja-JP" dirty="0" smtClean="0"/>
          </a:p>
          <a:p>
            <a:r>
              <a:rPr lang="ja-JP" altLang="en-US" dirty="0" smtClean="0"/>
              <a:t>・スペイン植民地時代に</a:t>
            </a:r>
            <a:r>
              <a:rPr lang="en-US" altLang="ja-JP" dirty="0" smtClean="0">
                <a:solidFill>
                  <a:srgbClr val="FF0000"/>
                </a:solidFill>
              </a:rPr>
              <a:t>800</a:t>
            </a:r>
            <a:r>
              <a:rPr lang="ja-JP" altLang="en-US" dirty="0" smtClean="0">
                <a:solidFill>
                  <a:srgbClr val="FF0000"/>
                </a:solidFill>
              </a:rPr>
              <a:t>万人が亡くなった</a:t>
            </a:r>
            <a:r>
              <a:rPr lang="ja-JP" altLang="en-US" dirty="0" smtClean="0"/>
              <a:t>。</a:t>
            </a:r>
            <a:endParaRPr lang="en-US" altLang="ja-JP" dirty="0" smtClean="0"/>
          </a:p>
          <a:p>
            <a:r>
              <a:rPr lang="ja-JP" altLang="en-US" dirty="0" smtClean="0"/>
              <a:t>・コカの葉を噛み、高山病と闘いながら、</a:t>
            </a:r>
            <a:endParaRPr lang="en-US" altLang="ja-JP" dirty="0" smtClean="0"/>
          </a:p>
          <a:p>
            <a:r>
              <a:rPr lang="ja-JP" altLang="en-US" dirty="0" smtClean="0"/>
              <a:t>アルコ－ルを口に含み消毒し、有害物質と隣り</a:t>
            </a:r>
            <a:endParaRPr lang="en-US" altLang="ja-JP" dirty="0" smtClean="0"/>
          </a:p>
          <a:p>
            <a:r>
              <a:rPr lang="ja-JP" altLang="en-US" dirty="0" smtClean="0"/>
              <a:t>合わせで働いていた。</a:t>
            </a:r>
            <a:endParaRPr lang="en-US" altLang="ja-JP" dirty="0" smtClean="0"/>
          </a:p>
          <a:p>
            <a:r>
              <a:rPr lang="ja-JP" altLang="en-US" dirty="0" smtClean="0"/>
              <a:t>・現在も</a:t>
            </a:r>
            <a:r>
              <a:rPr lang="en-US" altLang="ja-JP" dirty="0" smtClean="0"/>
              <a:t>15000</a:t>
            </a:r>
            <a:r>
              <a:rPr lang="ja-JP" altLang="en-US" dirty="0" smtClean="0"/>
              <a:t>人の過酷な労働が続いている。</a:t>
            </a:r>
            <a:endParaRPr lang="en-US" altLang="ja-JP" dirty="0" smtClean="0"/>
          </a:p>
          <a:p>
            <a:r>
              <a:rPr lang="ja-JP" altLang="en-US" dirty="0" smtClean="0"/>
              <a:t>平均寿命</a:t>
            </a:r>
            <a:r>
              <a:rPr lang="en-US" altLang="ja-JP" dirty="0" smtClean="0"/>
              <a:t>45</a:t>
            </a:r>
            <a:r>
              <a:rPr lang="ja-JP" altLang="en-US" dirty="0" smtClean="0"/>
              <a:t>歳。年間</a:t>
            </a:r>
            <a:r>
              <a:rPr lang="en-US" altLang="ja-JP" dirty="0" smtClean="0"/>
              <a:t>30</a:t>
            </a:r>
            <a:r>
              <a:rPr lang="ja-JP" altLang="en-US" dirty="0" smtClean="0"/>
              <a:t>人以上が死んでいる</a:t>
            </a:r>
            <a:endParaRPr lang="en-US" altLang="ja-JP" dirty="0" smtClean="0"/>
          </a:p>
          <a:p>
            <a:r>
              <a:rPr lang="ja-JP" altLang="en-US" dirty="0" smtClean="0"/>
              <a:t>・</a:t>
            </a:r>
            <a:r>
              <a:rPr lang="ja-JP" altLang="en-US" dirty="0" smtClean="0">
                <a:solidFill>
                  <a:srgbClr val="FF0000"/>
                </a:solidFill>
              </a:rPr>
              <a:t>水銀権益と銀利益の</a:t>
            </a:r>
            <a:r>
              <a:rPr lang="en-US" altLang="ja-JP" dirty="0" smtClean="0">
                <a:solidFill>
                  <a:srgbClr val="FF0000"/>
                </a:solidFill>
              </a:rPr>
              <a:t>20</a:t>
            </a:r>
            <a:r>
              <a:rPr lang="ja-JP" altLang="en-US" dirty="0" smtClean="0">
                <a:solidFill>
                  <a:srgbClr val="FF0000"/>
                </a:solidFill>
              </a:rPr>
              <a:t>％は王室のも</a:t>
            </a:r>
            <a:r>
              <a:rPr lang="ja-JP" altLang="en-US" dirty="0" smtClean="0">
                <a:solidFill>
                  <a:srgbClr val="FF0000"/>
                </a:solidFill>
              </a:rPr>
              <a:t>の</a:t>
            </a:r>
            <a:r>
              <a:rPr lang="ja-JP" altLang="en-US" dirty="0" smtClean="0"/>
              <a:t>。</a:t>
            </a:r>
            <a:endParaRPr lang="en-US" altLang="ja-JP" dirty="0"/>
          </a:p>
          <a:p>
            <a:r>
              <a:rPr lang="ja-JP" altLang="en-US" dirty="0" smtClean="0"/>
              <a:t>・</a:t>
            </a:r>
            <a:r>
              <a:rPr lang="en-US" altLang="ja-JP" dirty="0" smtClean="0"/>
              <a:t>1500-1800</a:t>
            </a:r>
            <a:r>
              <a:rPr lang="ja-JP" altLang="en-US" dirty="0" smtClean="0"/>
              <a:t>年間、</a:t>
            </a:r>
            <a:r>
              <a:rPr lang="ja-JP" altLang="en-US" dirty="0" smtClean="0">
                <a:solidFill>
                  <a:srgbClr val="00B050"/>
                </a:solidFill>
              </a:rPr>
              <a:t>世界の銀の</a:t>
            </a:r>
            <a:r>
              <a:rPr lang="en-US" altLang="ja-JP" dirty="0" smtClean="0">
                <a:solidFill>
                  <a:srgbClr val="00B050"/>
                </a:solidFill>
              </a:rPr>
              <a:t>85</a:t>
            </a:r>
            <a:r>
              <a:rPr lang="ja-JP" altLang="en-US" dirty="0" smtClean="0">
                <a:solidFill>
                  <a:srgbClr val="00B050"/>
                </a:solidFill>
              </a:rPr>
              <a:t>％はスペイン</a:t>
            </a:r>
            <a:endParaRPr lang="en-US" altLang="ja-JP" dirty="0" smtClean="0">
              <a:solidFill>
                <a:srgbClr val="00B050"/>
              </a:solidFill>
            </a:endParaRPr>
          </a:p>
          <a:p>
            <a:r>
              <a:rPr lang="ja-JP" altLang="en-US" dirty="0"/>
              <a:t>　の銀</a:t>
            </a:r>
            <a:r>
              <a:rPr lang="ja-JP" altLang="en-US" dirty="0" smtClean="0"/>
              <a:t>（ボリビア、メキシコ、ペル－）であった。</a:t>
            </a:r>
            <a:endParaRPr lang="en-US" altLang="ja-JP" dirty="0" smtClean="0"/>
          </a:p>
        </p:txBody>
      </p:sp>
      <p:pic>
        <p:nvPicPr>
          <p:cNvPr id="2355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5006" y="953801"/>
            <a:ext cx="1833457" cy="261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9158" y="3789685"/>
            <a:ext cx="3895329" cy="2921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コネクタ 6"/>
          <p:cNvCxnSpPr/>
          <p:nvPr/>
        </p:nvCxnSpPr>
        <p:spPr>
          <a:xfrm>
            <a:off x="0" y="764704"/>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5099564" y="3820110"/>
            <a:ext cx="1296144" cy="369332"/>
          </a:xfrm>
          <a:prstGeom prst="rect">
            <a:avLst/>
          </a:prstGeom>
          <a:noFill/>
        </p:spPr>
        <p:txBody>
          <a:bodyPr wrap="square" rtlCol="0">
            <a:spAutoFit/>
          </a:bodyPr>
          <a:lstStyle/>
          <a:p>
            <a:r>
              <a:rPr kumimoji="1" lang="ja-JP" altLang="en-US" dirty="0" smtClean="0"/>
              <a:t>ポトシの街</a:t>
            </a:r>
            <a:endParaRPr kumimoji="1" lang="ja-JP" altLang="en-US" dirty="0"/>
          </a:p>
        </p:txBody>
      </p:sp>
    </p:spTree>
    <p:extLst>
      <p:ext uri="{BB962C8B-B14F-4D97-AF65-F5344CB8AC3E}">
        <p14:creationId xmlns:p14="http://schemas.microsoft.com/office/powerpoint/2010/main" val="30486738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09691" y="4826675"/>
            <a:ext cx="7776864" cy="2031325"/>
          </a:xfrm>
          <a:prstGeom prst="rect">
            <a:avLst/>
          </a:prstGeom>
        </p:spPr>
        <p:txBody>
          <a:bodyPr wrap="square">
            <a:spAutoFit/>
          </a:bodyPr>
          <a:lstStyle/>
          <a:p>
            <a:r>
              <a:rPr lang="ja-JP" altLang="en-US" dirty="0" smtClean="0"/>
              <a:t>・先住民</a:t>
            </a:r>
            <a:r>
              <a:rPr lang="ja-JP" altLang="en-US" dirty="0"/>
              <a:t>が</a:t>
            </a:r>
            <a:r>
              <a:rPr lang="ja-JP" altLang="en-US" dirty="0" smtClean="0">
                <a:solidFill>
                  <a:srgbClr val="00B050"/>
                </a:solidFill>
              </a:rPr>
              <a:t>若い</a:t>
            </a:r>
            <a:r>
              <a:rPr lang="ja-JP" altLang="en-US" dirty="0">
                <a:solidFill>
                  <a:srgbClr val="00B050"/>
                </a:solidFill>
              </a:rPr>
              <a:t>女性を</a:t>
            </a:r>
            <a:r>
              <a:rPr lang="ja-JP" altLang="en-US" dirty="0" smtClean="0">
                <a:solidFill>
                  <a:srgbClr val="00B050"/>
                </a:solidFill>
              </a:rPr>
              <a:t>奪われたこと</a:t>
            </a:r>
            <a:r>
              <a:rPr lang="ja-JP" altLang="en-US" dirty="0" smtClean="0"/>
              <a:t>や</a:t>
            </a:r>
            <a:r>
              <a:rPr lang="ja-JP" altLang="en-US" dirty="0" smtClean="0">
                <a:solidFill>
                  <a:srgbClr val="FF0000"/>
                </a:solidFill>
              </a:rPr>
              <a:t>奴隷労働</a:t>
            </a:r>
            <a:r>
              <a:rPr lang="ja-JP" altLang="en-US" dirty="0" smtClean="0"/>
              <a:t>に対して抵抗したから。</a:t>
            </a:r>
            <a:endParaRPr lang="en-US" altLang="ja-JP" dirty="0" smtClean="0"/>
          </a:p>
          <a:p>
            <a:r>
              <a:rPr lang="ja-JP" altLang="en-US" dirty="0"/>
              <a:t>　</a:t>
            </a:r>
            <a:r>
              <a:rPr lang="ja-JP" altLang="en-US" dirty="0" smtClean="0"/>
              <a:t>スペイン人は異教徒である</a:t>
            </a:r>
            <a:r>
              <a:rPr lang="ja-JP" altLang="en-US" dirty="0" smtClean="0">
                <a:solidFill>
                  <a:srgbClr val="1903BF"/>
                </a:solidFill>
              </a:rPr>
              <a:t>先住民に</a:t>
            </a:r>
            <a:r>
              <a:rPr lang="ja-JP" altLang="en-US" dirty="0" smtClean="0">
                <a:solidFill>
                  <a:srgbClr val="0033CC"/>
                </a:solidFill>
              </a:rPr>
              <a:t>残酷</a:t>
            </a:r>
            <a:r>
              <a:rPr lang="ja-JP" altLang="en-US" dirty="0">
                <a:solidFill>
                  <a:srgbClr val="0033CC"/>
                </a:solidFill>
              </a:rPr>
              <a:t>な拷問</a:t>
            </a:r>
            <a:r>
              <a:rPr lang="ja-JP" altLang="en-US" dirty="0">
                <a:solidFill>
                  <a:srgbClr val="1903BF"/>
                </a:solidFill>
              </a:rPr>
              <a:t>を</a:t>
            </a:r>
            <a:r>
              <a:rPr lang="ja-JP" altLang="en-US" dirty="0" smtClean="0">
                <a:solidFill>
                  <a:srgbClr val="1903BF"/>
                </a:solidFill>
              </a:rPr>
              <a:t>加えて、皆殺し</a:t>
            </a:r>
            <a:r>
              <a:rPr lang="ja-JP" altLang="en-US" dirty="0"/>
              <a:t>に</a:t>
            </a:r>
            <a:r>
              <a:rPr lang="ja-JP" altLang="en-US" dirty="0" smtClean="0"/>
              <a:t>した。</a:t>
            </a:r>
            <a:endParaRPr lang="en-US" altLang="ja-JP" dirty="0" smtClean="0"/>
          </a:p>
          <a:p>
            <a:r>
              <a:rPr lang="ja-JP" altLang="en-US" dirty="0" smtClean="0"/>
              <a:t>・</a:t>
            </a:r>
            <a:r>
              <a:rPr lang="en-US" altLang="ja-JP" dirty="0" smtClean="0"/>
              <a:t>1493</a:t>
            </a:r>
            <a:r>
              <a:rPr lang="ja-JP" altLang="en-US" dirty="0" smtClean="0"/>
              <a:t>年バルセロナで新大陸の風土病の</a:t>
            </a:r>
            <a:r>
              <a:rPr lang="ja-JP" altLang="en-US" dirty="0" smtClean="0">
                <a:solidFill>
                  <a:srgbClr val="00B050"/>
                </a:solidFill>
              </a:rPr>
              <a:t>梅毒</a:t>
            </a:r>
            <a:r>
              <a:rPr lang="ja-JP" altLang="en-US" dirty="0"/>
              <a:t>が</a:t>
            </a:r>
            <a:r>
              <a:rPr lang="ja-JP" altLang="en-US" dirty="0" smtClean="0"/>
              <a:t>発生。</a:t>
            </a:r>
            <a:r>
              <a:rPr lang="en-US" altLang="ja-JP" dirty="0"/>
              <a:t>1512</a:t>
            </a:r>
            <a:r>
              <a:rPr lang="ja-JP" altLang="en-US" dirty="0"/>
              <a:t>年に日本に</a:t>
            </a:r>
            <a:r>
              <a:rPr lang="ja-JP" altLang="en-US" dirty="0" smtClean="0"/>
              <a:t>渡来。</a:t>
            </a:r>
            <a:endParaRPr lang="en-US" altLang="ja-JP" dirty="0" smtClean="0"/>
          </a:p>
          <a:p>
            <a:r>
              <a:rPr lang="ja-JP" altLang="en-US" dirty="0" smtClean="0"/>
              <a:t>・北米大陸の</a:t>
            </a:r>
            <a:r>
              <a:rPr lang="ja-JP" altLang="en-US" dirty="0" smtClean="0">
                <a:solidFill>
                  <a:srgbClr val="FF0000"/>
                </a:solidFill>
              </a:rPr>
              <a:t>先住民</a:t>
            </a:r>
            <a:r>
              <a:rPr lang="en-US" altLang="ja-JP" dirty="0" smtClean="0">
                <a:solidFill>
                  <a:srgbClr val="FF0000"/>
                </a:solidFill>
              </a:rPr>
              <a:t>5000</a:t>
            </a:r>
            <a:r>
              <a:rPr lang="ja-JP" altLang="en-US" dirty="0" smtClean="0">
                <a:solidFill>
                  <a:srgbClr val="FF0000"/>
                </a:solidFill>
              </a:rPr>
              <a:t>万人は</a:t>
            </a:r>
            <a:r>
              <a:rPr lang="ja-JP" altLang="en-US" dirty="0" smtClean="0"/>
              <a:t>スペイン人の</a:t>
            </a:r>
            <a:r>
              <a:rPr lang="ja-JP" altLang="en-US" dirty="0" smtClean="0">
                <a:solidFill>
                  <a:srgbClr val="FF0000"/>
                </a:solidFill>
              </a:rPr>
              <a:t>天然痘、麻疹、インフルエンザに感染し</a:t>
            </a:r>
            <a:r>
              <a:rPr lang="en-US" altLang="ja-JP" dirty="0" smtClean="0">
                <a:solidFill>
                  <a:srgbClr val="FF0000"/>
                </a:solidFill>
              </a:rPr>
              <a:t>1/10</a:t>
            </a:r>
            <a:r>
              <a:rPr lang="ja-JP" altLang="en-US" dirty="0" smtClean="0">
                <a:solidFill>
                  <a:srgbClr val="FF0000"/>
                </a:solidFill>
              </a:rPr>
              <a:t>に減少した</a:t>
            </a:r>
            <a:r>
              <a:rPr lang="ja-JP" altLang="en-US" dirty="0" smtClean="0"/>
              <a:t>と推定されている。合計約</a:t>
            </a:r>
            <a:r>
              <a:rPr lang="en-US" altLang="ja-JP" dirty="0" smtClean="0"/>
              <a:t>6500</a:t>
            </a:r>
            <a:r>
              <a:rPr lang="ja-JP" altLang="en-US" dirty="0" smtClean="0"/>
              <a:t>万人が死んだことになる。</a:t>
            </a:r>
            <a:endParaRPr lang="en-US" altLang="ja-JP" dirty="0" smtClean="0"/>
          </a:p>
          <a:p>
            <a:r>
              <a:rPr lang="ja-JP" altLang="en-US" dirty="0" smtClean="0"/>
              <a:t>・</a:t>
            </a:r>
            <a:r>
              <a:rPr lang="ja-JP" altLang="en-US" dirty="0"/>
              <a:t>キリスト教徒</a:t>
            </a:r>
            <a:r>
              <a:rPr lang="ja-JP" altLang="en-US" dirty="0" smtClean="0"/>
              <a:t>は牛や豚や羊を飼っていたので、天然痘の免疫があった。</a:t>
            </a:r>
            <a:endParaRPr lang="en-US" altLang="ja-JP" dirty="0" smtClean="0"/>
          </a:p>
          <a:p>
            <a:r>
              <a:rPr lang="ja-JP" altLang="en-US" dirty="0"/>
              <a:t>　</a:t>
            </a:r>
            <a:r>
              <a:rPr lang="ja-JP" altLang="en-US" dirty="0" smtClean="0">
                <a:solidFill>
                  <a:srgbClr val="0033CC"/>
                </a:solidFill>
              </a:rPr>
              <a:t>新大陸には家畜動物がいなかったので先住民に天然痘の免疫がなかった</a:t>
            </a:r>
            <a:r>
              <a:rPr lang="ja-JP" altLang="en-US" dirty="0" smtClean="0"/>
              <a:t>。</a:t>
            </a:r>
            <a:endParaRPr lang="en-US" altLang="ja-JP" dirty="0" smtClean="0"/>
          </a:p>
        </p:txBody>
      </p:sp>
      <p:pic>
        <p:nvPicPr>
          <p:cNvPr id="368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885408"/>
            <a:ext cx="5112568" cy="3941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1119427" y="158878"/>
            <a:ext cx="6450286" cy="523220"/>
          </a:xfrm>
          <a:prstGeom prst="rect">
            <a:avLst/>
          </a:prstGeom>
        </p:spPr>
        <p:txBody>
          <a:bodyPr wrap="square">
            <a:spAutoFit/>
          </a:bodyPr>
          <a:lstStyle/>
          <a:p>
            <a:r>
              <a:rPr lang="ja-JP" altLang="en-US" sz="2800" dirty="0" smtClean="0">
                <a:solidFill>
                  <a:prstClr val="black"/>
                </a:solidFill>
              </a:rPr>
              <a:t>なぜ先住民族の大虐殺が起きたのか？</a:t>
            </a:r>
            <a:endParaRPr lang="ja-JP" altLang="en-US" sz="2800" dirty="0"/>
          </a:p>
        </p:txBody>
      </p:sp>
      <p:cxnSp>
        <p:nvCxnSpPr>
          <p:cNvPr id="8" name="直線コネクタ 7"/>
          <p:cNvCxnSpPr/>
          <p:nvPr/>
        </p:nvCxnSpPr>
        <p:spPr>
          <a:xfrm>
            <a:off x="0" y="764704"/>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0112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5536" y="332656"/>
            <a:ext cx="7992888" cy="523220"/>
          </a:xfrm>
          <a:prstGeom prst="rect">
            <a:avLst/>
          </a:prstGeom>
        </p:spPr>
        <p:txBody>
          <a:bodyPr wrap="square">
            <a:spAutoFit/>
          </a:bodyPr>
          <a:lstStyle/>
          <a:p>
            <a:r>
              <a:rPr lang="ja-JP" altLang="en-US" sz="2800" dirty="0"/>
              <a:t>コロンブス像の頭部破壊 </a:t>
            </a:r>
            <a:r>
              <a:rPr lang="ja-JP" altLang="en-US" sz="2800" dirty="0" smtClean="0"/>
              <a:t>、</a:t>
            </a:r>
            <a:r>
              <a:rPr lang="ja-JP" altLang="en-US" sz="2800" dirty="0"/>
              <a:t>人種問題で反発強まる</a:t>
            </a:r>
          </a:p>
        </p:txBody>
      </p:sp>
      <p:grpSp>
        <p:nvGrpSpPr>
          <p:cNvPr id="6" name="グループ化 5"/>
          <p:cNvGrpSpPr/>
          <p:nvPr/>
        </p:nvGrpSpPr>
        <p:grpSpPr>
          <a:xfrm>
            <a:off x="0" y="980728"/>
            <a:ext cx="9144000" cy="5858782"/>
            <a:chOff x="0" y="980728"/>
            <a:chExt cx="9144000" cy="5858782"/>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148454"/>
              <a:ext cx="4383287" cy="358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1917267" y="4733255"/>
              <a:ext cx="5669505" cy="338554"/>
            </a:xfrm>
            <a:prstGeom prst="rect">
              <a:avLst/>
            </a:prstGeom>
          </p:spPr>
          <p:txBody>
            <a:bodyPr wrap="square">
              <a:spAutoFit/>
            </a:bodyPr>
            <a:lstStyle/>
            <a:p>
              <a:r>
                <a:rPr lang="ja-JP" altLang="en-US" sz="1600" dirty="0"/>
                <a:t>米マサチューセッツ州ボストンのクリストファー・コロンブス</a:t>
              </a:r>
              <a:r>
                <a:rPr lang="ja-JP" altLang="en-US" sz="1600" dirty="0" smtClean="0"/>
                <a:t>公園</a:t>
              </a:r>
              <a:endParaRPr lang="ja-JP" altLang="en-US" sz="1600" dirty="0"/>
            </a:p>
          </p:txBody>
        </p:sp>
        <p:sp>
          <p:nvSpPr>
            <p:cNvPr id="3" name="正方形/長方形 2"/>
            <p:cNvSpPr/>
            <p:nvPr/>
          </p:nvSpPr>
          <p:spPr>
            <a:xfrm>
              <a:off x="971600" y="5085184"/>
              <a:ext cx="7560840" cy="1754326"/>
            </a:xfrm>
            <a:prstGeom prst="rect">
              <a:avLst/>
            </a:prstGeom>
          </p:spPr>
          <p:txBody>
            <a:bodyPr wrap="square">
              <a:spAutoFit/>
            </a:bodyPr>
            <a:lstStyle/>
            <a:p>
              <a:pPr>
                <a:lnSpc>
                  <a:spcPct val="150000"/>
                </a:lnSpc>
              </a:pPr>
              <a:r>
                <a:rPr lang="ja-JP" altLang="en-US" dirty="0"/>
                <a:t>・</a:t>
              </a:r>
              <a:r>
                <a:rPr lang="ja-JP" altLang="en-US" dirty="0" smtClean="0"/>
                <a:t>米国</a:t>
              </a:r>
              <a:r>
                <a:rPr lang="ja-JP" altLang="en-US" dirty="0"/>
                <a:t>では、ミネソタ州</a:t>
              </a:r>
              <a:r>
                <a:rPr lang="ja-JP" altLang="en-US" dirty="0" smtClean="0"/>
                <a:t>ミネアポリスの</a:t>
              </a:r>
              <a:r>
                <a:rPr lang="ja-JP" altLang="en-US" dirty="0"/>
                <a:t>白人警官が黒人のジョージ・</a:t>
              </a:r>
              <a:r>
                <a:rPr lang="ja-JP" altLang="en-US" dirty="0" smtClean="0"/>
                <a:t>フロイド氏を</a:t>
              </a:r>
              <a:r>
                <a:rPr lang="ja-JP" altLang="en-US" dirty="0"/>
                <a:t>死亡させた事件を受け、</a:t>
              </a:r>
              <a:r>
                <a:rPr lang="ja-JP" altLang="en-US" dirty="0">
                  <a:solidFill>
                    <a:srgbClr val="FF0000"/>
                  </a:solidFill>
                </a:rPr>
                <a:t>各地で人種差別に抗議する大規模なデモが発生</a:t>
              </a:r>
              <a:r>
                <a:rPr lang="ja-JP" altLang="en-US" dirty="0" smtClean="0"/>
                <a:t>。</a:t>
              </a:r>
              <a:endParaRPr lang="en-US" altLang="ja-JP" dirty="0" smtClean="0"/>
            </a:p>
            <a:p>
              <a:pPr>
                <a:lnSpc>
                  <a:spcPct val="150000"/>
                </a:lnSpc>
              </a:pPr>
              <a:r>
                <a:rPr lang="ja-JP" altLang="en-US" dirty="0" smtClean="0"/>
                <a:t>・人種</a:t>
              </a:r>
              <a:r>
                <a:rPr lang="ja-JP" altLang="en-US" dirty="0"/>
                <a:t>差別に関連する植民地時代の指導者や奴隷主の像の撤去を求める声が強まって</a:t>
              </a:r>
              <a:r>
                <a:rPr lang="ja-JP" altLang="en-US" dirty="0" smtClean="0"/>
                <a:t>おり、各地でコロンブス像の首が落とされた。</a:t>
              </a:r>
              <a:endParaRPr lang="ja-JP" altLang="en-US" dirty="0"/>
            </a:p>
          </p:txBody>
        </p:sp>
        <p:cxnSp>
          <p:nvCxnSpPr>
            <p:cNvPr id="8" name="直線コネクタ 7"/>
            <p:cNvCxnSpPr/>
            <p:nvPr/>
          </p:nvCxnSpPr>
          <p:spPr>
            <a:xfrm>
              <a:off x="0" y="980728"/>
              <a:ext cx="9144000"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5" name="正方形/長方形 4"/>
            <p:cNvSpPr/>
            <p:nvPr/>
          </p:nvSpPr>
          <p:spPr>
            <a:xfrm>
              <a:off x="2123728" y="1175413"/>
              <a:ext cx="1196161" cy="276999"/>
            </a:xfrm>
            <a:prstGeom prst="rect">
              <a:avLst/>
            </a:prstGeom>
          </p:spPr>
          <p:txBody>
            <a:bodyPr wrap="none">
              <a:spAutoFit/>
            </a:bodyPr>
            <a:lstStyle/>
            <a:p>
              <a:r>
                <a:rPr lang="en-US" altLang="ja-JP" sz="1200" dirty="0">
                  <a:solidFill>
                    <a:schemeClr val="bg1"/>
                  </a:solidFill>
                </a:rPr>
                <a:t>2020</a:t>
              </a:r>
              <a:r>
                <a:rPr lang="ja-JP" altLang="en-US" sz="1200" dirty="0">
                  <a:solidFill>
                    <a:schemeClr val="bg1"/>
                  </a:solidFill>
                </a:rPr>
                <a:t>年</a:t>
              </a:r>
              <a:r>
                <a:rPr lang="en-US" altLang="ja-JP" sz="1200" dirty="0">
                  <a:solidFill>
                    <a:schemeClr val="bg1"/>
                  </a:solidFill>
                </a:rPr>
                <a:t>6</a:t>
              </a:r>
              <a:r>
                <a:rPr lang="ja-JP" altLang="en-US" sz="1200" dirty="0">
                  <a:solidFill>
                    <a:schemeClr val="bg1"/>
                  </a:solidFill>
                </a:rPr>
                <a:t>月</a:t>
              </a:r>
              <a:r>
                <a:rPr lang="en-US" altLang="ja-JP" sz="1200" dirty="0">
                  <a:solidFill>
                    <a:schemeClr val="bg1"/>
                  </a:solidFill>
                </a:rPr>
                <a:t>10</a:t>
              </a:r>
              <a:r>
                <a:rPr lang="ja-JP" altLang="en-US" sz="1200" dirty="0">
                  <a:solidFill>
                    <a:schemeClr val="bg1"/>
                  </a:solidFill>
                </a:rPr>
                <a:t>日</a:t>
              </a:r>
              <a:endParaRPr lang="ja-JP" altLang="en-US" dirty="0">
                <a:solidFill>
                  <a:schemeClr val="bg1"/>
                </a:solidFill>
              </a:endParaRPr>
            </a:p>
          </p:txBody>
        </p:sp>
      </p:grpSp>
    </p:spTree>
    <p:extLst>
      <p:ext uri="{BB962C8B-B14F-4D97-AF65-F5344CB8AC3E}">
        <p14:creationId xmlns:p14="http://schemas.microsoft.com/office/powerpoint/2010/main" val="23790043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80728"/>
            <a:ext cx="9144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827584" y="1196752"/>
            <a:ext cx="6984776" cy="2862322"/>
          </a:xfrm>
          <a:prstGeom prst="rect">
            <a:avLst/>
          </a:prstGeom>
          <a:noFill/>
        </p:spPr>
        <p:txBody>
          <a:bodyPr wrap="square" rtlCol="0">
            <a:spAutoFit/>
          </a:bodyPr>
          <a:lstStyle/>
          <a:p>
            <a:pPr>
              <a:lnSpc>
                <a:spcPct val="150000"/>
              </a:lnSpc>
            </a:pPr>
            <a:r>
              <a:rPr lang="ja-JP" altLang="en-US" sz="2400" dirty="0"/>
              <a:t>　</a:t>
            </a:r>
            <a:r>
              <a:rPr lang="ja-JP" altLang="en-US" sz="2400" dirty="0" smtClean="0"/>
              <a:t>・スペインの植民地政策</a:t>
            </a:r>
            <a:endParaRPr lang="en-US" altLang="ja-JP" sz="2400" dirty="0" smtClean="0"/>
          </a:p>
          <a:p>
            <a:pPr>
              <a:lnSpc>
                <a:spcPct val="150000"/>
              </a:lnSpc>
            </a:pPr>
            <a:r>
              <a:rPr lang="ja-JP" altLang="en-US" sz="2400" dirty="0"/>
              <a:t>　</a:t>
            </a:r>
            <a:r>
              <a:rPr lang="ja-JP" altLang="en-US" sz="2400" dirty="0" smtClean="0"/>
              <a:t>・</a:t>
            </a:r>
            <a:r>
              <a:rPr lang="ja-JP" altLang="en-US" sz="2400" dirty="0"/>
              <a:t>エンコミエンダ制とは</a:t>
            </a:r>
            <a:endParaRPr lang="en-US" altLang="ja-JP" sz="2400" dirty="0" smtClean="0"/>
          </a:p>
          <a:p>
            <a:pPr>
              <a:lnSpc>
                <a:spcPct val="150000"/>
              </a:lnSpc>
            </a:pPr>
            <a:r>
              <a:rPr lang="ja-JP" altLang="en-US" sz="2400" dirty="0"/>
              <a:t>　・なぜポルトガルとスペインは没落したのか？</a:t>
            </a:r>
          </a:p>
          <a:p>
            <a:pPr>
              <a:lnSpc>
                <a:spcPct val="150000"/>
              </a:lnSpc>
            </a:pPr>
            <a:r>
              <a:rPr lang="ja-JP" altLang="en-US" sz="2400" dirty="0"/>
              <a:t>　・なぜ小国オランダは世界制覇ができたのか？</a:t>
            </a:r>
          </a:p>
          <a:p>
            <a:pPr>
              <a:lnSpc>
                <a:spcPct val="150000"/>
              </a:lnSpc>
            </a:pPr>
            <a:r>
              <a:rPr lang="ja-JP" altLang="en-US" sz="2400" dirty="0"/>
              <a:t>　・闇に葬られた植民地</a:t>
            </a:r>
            <a:r>
              <a:rPr lang="ja-JP" altLang="en-US" sz="2400" dirty="0" smtClean="0"/>
              <a:t>抗争</a:t>
            </a:r>
            <a:endParaRPr lang="ja-JP" altLang="en-US" sz="2400" dirty="0"/>
          </a:p>
        </p:txBody>
      </p:sp>
      <p:sp>
        <p:nvSpPr>
          <p:cNvPr id="3" name="正方形/長方形 2"/>
          <p:cNvSpPr/>
          <p:nvPr/>
        </p:nvSpPr>
        <p:spPr>
          <a:xfrm>
            <a:off x="1403648" y="260647"/>
            <a:ext cx="6696744" cy="584775"/>
          </a:xfrm>
          <a:prstGeom prst="rect">
            <a:avLst/>
          </a:prstGeom>
        </p:spPr>
        <p:txBody>
          <a:bodyPr wrap="square">
            <a:spAutoFit/>
          </a:bodyPr>
          <a:lstStyle/>
          <a:p>
            <a:pPr lvl="0"/>
            <a:r>
              <a:rPr lang="en-US" altLang="ja-JP" sz="3200" dirty="0" smtClean="0">
                <a:solidFill>
                  <a:prstClr val="black"/>
                </a:solidFill>
              </a:rPr>
              <a:t>6.</a:t>
            </a:r>
            <a:r>
              <a:rPr lang="ja-JP" altLang="en-US" sz="3200" dirty="0" smtClean="0">
                <a:solidFill>
                  <a:prstClr val="black"/>
                </a:solidFill>
              </a:rPr>
              <a:t>太陽の沈まぬ国スペインの没落</a:t>
            </a:r>
            <a:endParaRPr lang="en-US" altLang="ja-JP" sz="3200" dirty="0">
              <a:solidFill>
                <a:prstClr val="black"/>
              </a:solidFill>
            </a:endParaRPr>
          </a:p>
        </p:txBody>
      </p:sp>
    </p:spTree>
    <p:extLst>
      <p:ext uri="{BB962C8B-B14F-4D97-AF65-F5344CB8AC3E}">
        <p14:creationId xmlns:p14="http://schemas.microsoft.com/office/powerpoint/2010/main" val="21621147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08720"/>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2339752" y="260648"/>
            <a:ext cx="3888432" cy="523220"/>
          </a:xfrm>
          <a:prstGeom prst="rect">
            <a:avLst/>
          </a:prstGeom>
        </p:spPr>
        <p:txBody>
          <a:bodyPr wrap="square">
            <a:spAutoFit/>
          </a:bodyPr>
          <a:lstStyle/>
          <a:p>
            <a:r>
              <a:rPr lang="ja-JP" altLang="en-US" sz="2800" dirty="0" smtClean="0"/>
              <a:t>スペインの植民地政策</a:t>
            </a:r>
            <a:endParaRPr lang="ja-JP" altLang="en-US" sz="2800" dirty="0"/>
          </a:p>
        </p:txBody>
      </p:sp>
      <p:sp>
        <p:nvSpPr>
          <p:cNvPr id="3" name="正方形/長方形 2"/>
          <p:cNvSpPr/>
          <p:nvPr/>
        </p:nvSpPr>
        <p:spPr>
          <a:xfrm>
            <a:off x="955322" y="1052736"/>
            <a:ext cx="7182544" cy="5632311"/>
          </a:xfrm>
          <a:prstGeom prst="rect">
            <a:avLst/>
          </a:prstGeom>
        </p:spPr>
        <p:txBody>
          <a:bodyPr wrap="square">
            <a:spAutoFit/>
          </a:bodyPr>
          <a:lstStyle/>
          <a:p>
            <a:r>
              <a:rPr lang="ja-JP" altLang="en-US" dirty="0"/>
              <a:t>西インド諸島で新しい領土が獲得されると、スペインは商務省をおいて植民地貿易を王室の独占的支配下においた。エスパニョーラ（現在のハイチ・ドミニカ）・キューバなどではプランテーション経営（大農場経営）による</a:t>
            </a:r>
            <a:r>
              <a:rPr lang="ja-JP" altLang="en-US" dirty="0">
                <a:solidFill>
                  <a:srgbClr val="00B050"/>
                </a:solidFill>
              </a:rPr>
              <a:t>砂糖生産</a:t>
            </a:r>
            <a:r>
              <a:rPr lang="ja-JP" altLang="en-US" dirty="0"/>
              <a:t>が始められ、過酷な扱いで人口の激変した先住民にかわり、アフリカから</a:t>
            </a:r>
            <a:r>
              <a:rPr lang="ja-JP" altLang="en-US" dirty="0">
                <a:solidFill>
                  <a:srgbClr val="00B050"/>
                </a:solidFill>
              </a:rPr>
              <a:t>黒人が奴隷</a:t>
            </a:r>
            <a:r>
              <a:rPr lang="ja-JP" altLang="en-US" dirty="0"/>
              <a:t>として連れてこられた。 メキシコ・ペルーの征服は莫大な金・銀・宝石類をスペインにもたらした。アステカ帝国やインカ帝国から</a:t>
            </a:r>
            <a:r>
              <a:rPr lang="ja-JP" altLang="en-US" dirty="0">
                <a:solidFill>
                  <a:srgbClr val="FF0000"/>
                </a:solidFill>
              </a:rPr>
              <a:t>略奪された金・銀が大西洋を越えて本国に運ばれ</a:t>
            </a:r>
            <a:r>
              <a:rPr lang="ja-JP" altLang="en-US" dirty="0"/>
              <a:t>、その</a:t>
            </a:r>
            <a:r>
              <a:rPr lang="en-US" altLang="ja-JP" dirty="0">
                <a:solidFill>
                  <a:srgbClr val="FF0000"/>
                </a:solidFill>
              </a:rPr>
              <a:t>5</a:t>
            </a:r>
            <a:r>
              <a:rPr lang="ja-JP" altLang="en-US" dirty="0">
                <a:solidFill>
                  <a:srgbClr val="FF0000"/>
                </a:solidFill>
              </a:rPr>
              <a:t>分の</a:t>
            </a:r>
            <a:r>
              <a:rPr lang="en-US" altLang="ja-JP" dirty="0">
                <a:solidFill>
                  <a:srgbClr val="FF0000"/>
                </a:solidFill>
              </a:rPr>
              <a:t>1</a:t>
            </a:r>
            <a:r>
              <a:rPr lang="ja-JP" altLang="en-US" dirty="0">
                <a:solidFill>
                  <a:srgbClr val="FF0000"/>
                </a:solidFill>
              </a:rPr>
              <a:t>は国王に献上</a:t>
            </a:r>
            <a:r>
              <a:rPr lang="ja-JP" altLang="en-US" dirty="0"/>
              <a:t>された。</a:t>
            </a:r>
            <a:r>
              <a:rPr lang="en-US" altLang="ja-JP" dirty="0"/>
              <a:t>1545</a:t>
            </a:r>
            <a:r>
              <a:rPr lang="ja-JP" altLang="en-US" dirty="0"/>
              <a:t>年、ボリビア高地のポトシで無尽蔵の銀鉱脈が発見され（ポトシ銀山）、</a:t>
            </a:r>
            <a:r>
              <a:rPr lang="ja-JP" altLang="en-US" dirty="0">
                <a:solidFill>
                  <a:srgbClr val="0033CC"/>
                </a:solidFill>
              </a:rPr>
              <a:t>インディオの強制労働により安価な銀が大量に採掘</a:t>
            </a:r>
            <a:r>
              <a:rPr lang="ja-JP" altLang="en-US" dirty="0"/>
              <a:t>された。以来、アメリカ大陸から大量の銀がヨーロッパに流入した。</a:t>
            </a:r>
            <a:r>
              <a:rPr lang="en-US" altLang="ja-JP" dirty="0"/>
              <a:t>16</a:t>
            </a:r>
            <a:r>
              <a:rPr lang="ja-JP" altLang="en-US" dirty="0"/>
              <a:t>世紀末までにヨーロッパに運ばれた</a:t>
            </a:r>
            <a:r>
              <a:rPr lang="ja-JP" altLang="en-US" dirty="0">
                <a:solidFill>
                  <a:srgbClr val="0033CC"/>
                </a:solidFill>
              </a:rPr>
              <a:t>銀は、</a:t>
            </a:r>
            <a:r>
              <a:rPr lang="en-US" altLang="ja-JP" dirty="0">
                <a:solidFill>
                  <a:srgbClr val="0033CC"/>
                </a:solidFill>
              </a:rPr>
              <a:t>2</a:t>
            </a:r>
            <a:r>
              <a:rPr lang="ja-JP" altLang="en-US" dirty="0">
                <a:solidFill>
                  <a:srgbClr val="0033CC"/>
                </a:solidFill>
              </a:rPr>
              <a:t>万トン</a:t>
            </a:r>
            <a:r>
              <a:rPr lang="ja-JP" altLang="en-US" dirty="0"/>
              <a:t>に達したと見積もられている。通貨としての安い銀がヨーロッパの</a:t>
            </a:r>
            <a:r>
              <a:rPr lang="ja-JP" altLang="en-US" dirty="0">
                <a:solidFill>
                  <a:srgbClr val="0033CC"/>
                </a:solidFill>
              </a:rPr>
              <a:t>物価を高騰</a:t>
            </a:r>
            <a:r>
              <a:rPr lang="ja-JP" altLang="en-US" dirty="0"/>
              <a:t>させ、経済に大きな影響を与えた。南ドイツの銀山を経営していた大富豪や、地中海貿易で活躍していた南ヨーロッパの商業資本は没落をはやめた。 スペイン本国には国王直属のインディアス評議会がおかれ、</a:t>
            </a:r>
            <a:r>
              <a:rPr lang="ja-JP" altLang="en-US" dirty="0">
                <a:solidFill>
                  <a:srgbClr val="FF0000"/>
                </a:solidFill>
              </a:rPr>
              <a:t>アメリカ大陸の植民地</a:t>
            </a:r>
            <a:r>
              <a:rPr lang="ja-JP" altLang="en-US" dirty="0"/>
              <a:t>の裁判、役人・聖職者の任命もおこなった。植民地ではアウディエンシアと呼ばれる</a:t>
            </a:r>
            <a:r>
              <a:rPr lang="ja-JP" altLang="en-US" dirty="0" smtClean="0"/>
              <a:t>統治機関が</a:t>
            </a:r>
            <a:r>
              <a:rPr lang="ja-JP" altLang="en-US" dirty="0"/>
              <a:t>行政を担当した。植民者は、エンコミエンダ制により、征服地の土地・住民の統治を委託され、</a:t>
            </a:r>
            <a:r>
              <a:rPr lang="ja-JP" altLang="en-US" dirty="0">
                <a:solidFill>
                  <a:srgbClr val="FF0000"/>
                </a:solidFill>
              </a:rPr>
              <a:t>先住民を強制労働</a:t>
            </a:r>
            <a:r>
              <a:rPr lang="ja-JP" altLang="en-US" dirty="0"/>
              <a:t>にかりだした。西インド諸島・アンデス地方・メキシコなど各地において先住民は酷使・虐待され、またヨーロッパ人がもちこんだ</a:t>
            </a:r>
            <a:r>
              <a:rPr lang="ja-JP" altLang="en-US" dirty="0">
                <a:solidFill>
                  <a:srgbClr val="FF0000"/>
                </a:solidFill>
              </a:rPr>
              <a:t>疫病などで、急激に人口を減らした</a:t>
            </a:r>
            <a:r>
              <a:rPr lang="ja-JP" altLang="en-US" dirty="0"/>
              <a:t>。</a:t>
            </a:r>
          </a:p>
        </p:txBody>
      </p:sp>
    </p:spTree>
    <p:extLst>
      <p:ext uri="{BB962C8B-B14F-4D97-AF65-F5344CB8AC3E}">
        <p14:creationId xmlns:p14="http://schemas.microsoft.com/office/powerpoint/2010/main" val="41584251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99592" y="993014"/>
            <a:ext cx="7272808" cy="5724644"/>
          </a:xfrm>
          <a:prstGeom prst="rect">
            <a:avLst/>
          </a:prstGeom>
          <a:noFill/>
        </p:spPr>
        <p:txBody>
          <a:bodyPr wrap="square" rtlCol="0">
            <a:spAutoFit/>
          </a:bodyPr>
          <a:lstStyle/>
          <a:p>
            <a:r>
              <a:rPr lang="ja-JP" altLang="en-US" sz="2000" dirty="0" smtClean="0">
                <a:solidFill>
                  <a:srgbClr val="FF0000"/>
                </a:solidFill>
              </a:rPr>
              <a:t>スペイン</a:t>
            </a:r>
            <a:r>
              <a:rPr lang="ja-JP" altLang="en-US" sz="2000" dirty="0">
                <a:solidFill>
                  <a:srgbClr val="FF0000"/>
                </a:solidFill>
              </a:rPr>
              <a:t>王室</a:t>
            </a:r>
            <a:r>
              <a:rPr lang="ja-JP" altLang="en-US" sz="2000" dirty="0" smtClean="0">
                <a:solidFill>
                  <a:srgbClr val="FF0000"/>
                </a:solidFill>
              </a:rPr>
              <a:t>が、スペイン人</a:t>
            </a:r>
            <a:r>
              <a:rPr lang="ja-JP" altLang="en-US" sz="2000" dirty="0">
                <a:solidFill>
                  <a:srgbClr val="FF0000"/>
                </a:solidFill>
              </a:rPr>
              <a:t>入植者</a:t>
            </a:r>
            <a:r>
              <a:rPr lang="ja-JP" altLang="en-US" sz="2000" dirty="0" smtClean="0">
                <a:solidFill>
                  <a:srgbClr val="FF0000"/>
                </a:solidFill>
              </a:rPr>
              <a:t>にインディオをキリスト</a:t>
            </a:r>
            <a:r>
              <a:rPr lang="ja-JP" altLang="en-US" sz="2000" dirty="0">
                <a:solidFill>
                  <a:srgbClr val="FF0000"/>
                </a:solidFill>
              </a:rPr>
              <a:t>教徒に改宗</a:t>
            </a:r>
            <a:r>
              <a:rPr lang="ja-JP" altLang="en-US" sz="2000" dirty="0" smtClean="0">
                <a:solidFill>
                  <a:srgbClr val="FF0000"/>
                </a:solidFill>
              </a:rPr>
              <a:t>させたら、ご褒美にインディオを一定期間働かせて貢</a:t>
            </a:r>
            <a:r>
              <a:rPr lang="ja-JP" altLang="en-US" sz="2000" dirty="0">
                <a:solidFill>
                  <a:srgbClr val="FF0000"/>
                </a:solidFill>
              </a:rPr>
              <a:t>納物を受け取る権利を</a:t>
            </a:r>
            <a:r>
              <a:rPr lang="ja-JP" altLang="en-US" sz="2000" dirty="0" smtClean="0">
                <a:solidFill>
                  <a:srgbClr val="FF0000"/>
                </a:solidFill>
              </a:rPr>
              <a:t>与える制度のこと。</a:t>
            </a:r>
            <a:endParaRPr lang="en-US" altLang="ja-JP" sz="2000" dirty="0" smtClean="0">
              <a:solidFill>
                <a:srgbClr val="FF0000"/>
              </a:solidFill>
            </a:endParaRPr>
          </a:p>
          <a:p>
            <a:r>
              <a:rPr lang="ja-JP" altLang="en-US" dirty="0" smtClean="0"/>
              <a:t>・スペイン</a:t>
            </a:r>
            <a:r>
              <a:rPr lang="ja-JP" altLang="en-US" dirty="0"/>
              <a:t>に</a:t>
            </a:r>
            <a:r>
              <a:rPr lang="ja-JP" altLang="en-US" dirty="0" smtClean="0"/>
              <a:t>よるメキシコやフィリピン</a:t>
            </a:r>
            <a:r>
              <a:rPr lang="ja-JP" altLang="en-US" dirty="0"/>
              <a:t>の植民地</a:t>
            </a:r>
            <a:r>
              <a:rPr lang="ja-JP" altLang="en-US" dirty="0" smtClean="0"/>
              <a:t>支配にも用いられた。</a:t>
            </a:r>
            <a:endParaRPr lang="en-US" altLang="ja-JP" dirty="0" smtClean="0"/>
          </a:p>
          <a:p>
            <a:r>
              <a:rPr lang="ja-JP" altLang="en-US" dirty="0" smtClean="0"/>
              <a:t>・コンキスタド</a:t>
            </a:r>
            <a:r>
              <a:rPr lang="ja-JP" altLang="en-US" dirty="0"/>
              <a:t>－ル（支配者）は裁判権と自治権を掌握していた</a:t>
            </a:r>
            <a:r>
              <a:rPr lang="ja-JP" altLang="en-US" dirty="0" smtClean="0"/>
              <a:t>ので　</a:t>
            </a:r>
            <a:endParaRPr lang="en-US" altLang="ja-JP" dirty="0" smtClean="0"/>
          </a:p>
          <a:p>
            <a:r>
              <a:rPr lang="ja-JP" altLang="en-US" dirty="0"/>
              <a:t>　</a:t>
            </a:r>
            <a:r>
              <a:rPr lang="ja-JP" altLang="en-US" dirty="0" smtClean="0"/>
              <a:t>先住民は</a:t>
            </a:r>
            <a:r>
              <a:rPr lang="ja-JP" altLang="en-US" dirty="0"/>
              <a:t>逆らえなかった</a:t>
            </a:r>
            <a:r>
              <a:rPr lang="ja-JP" altLang="en-US" dirty="0" smtClean="0"/>
              <a:t>。</a:t>
            </a:r>
            <a:endParaRPr lang="en-US" altLang="ja-JP" dirty="0" smtClean="0"/>
          </a:p>
          <a:p>
            <a:r>
              <a:rPr lang="ja-JP" altLang="en-US" dirty="0" smtClean="0"/>
              <a:t>・西インド諸島のインディオ</a:t>
            </a:r>
            <a:r>
              <a:rPr lang="ja-JP" altLang="en-US" dirty="0"/>
              <a:t>は</a:t>
            </a:r>
            <a:r>
              <a:rPr lang="ja-JP" altLang="en-US" dirty="0" smtClean="0">
                <a:solidFill>
                  <a:srgbClr val="0033CC"/>
                </a:solidFill>
              </a:rPr>
              <a:t>エンコミエンダ制</a:t>
            </a:r>
            <a:r>
              <a:rPr lang="ja-JP" altLang="en-US" dirty="0" smtClean="0"/>
              <a:t>による鉱山での</a:t>
            </a:r>
            <a:r>
              <a:rPr lang="ja-JP" altLang="en-US" dirty="0"/>
              <a:t>強制</a:t>
            </a:r>
            <a:r>
              <a:rPr lang="ja-JP" altLang="en-US" dirty="0" smtClean="0"/>
              <a:t>労働と鉱毒のため、</a:t>
            </a:r>
            <a:r>
              <a:rPr lang="en-US" altLang="ja-JP" dirty="0" smtClean="0"/>
              <a:t>2</a:t>
            </a:r>
            <a:r>
              <a:rPr lang="ja-JP" altLang="en-US" dirty="0" smtClean="0"/>
              <a:t>年程度で死亡した。</a:t>
            </a:r>
            <a:endParaRPr lang="en-US" altLang="ja-JP" dirty="0" smtClean="0"/>
          </a:p>
          <a:p>
            <a:r>
              <a:rPr lang="ja-JP" altLang="en-US" dirty="0" smtClean="0"/>
              <a:t>・ドミニコ</a:t>
            </a:r>
            <a:r>
              <a:rPr lang="ja-JP" altLang="en-US" dirty="0"/>
              <a:t>修道会の</a:t>
            </a:r>
            <a:r>
              <a:rPr lang="ja-JP" altLang="en-US" dirty="0">
                <a:solidFill>
                  <a:srgbClr val="FF0000"/>
                </a:solidFill>
              </a:rPr>
              <a:t>ラス・カサス</a:t>
            </a:r>
            <a:r>
              <a:rPr lang="ja-JP" altLang="en-US" dirty="0"/>
              <a:t>は</a:t>
            </a:r>
            <a:r>
              <a:rPr lang="ja-JP" altLang="en-US" dirty="0" smtClean="0"/>
              <a:t>スペイン人の</a:t>
            </a:r>
            <a:r>
              <a:rPr lang="ja-JP" altLang="en-US" dirty="0"/>
              <a:t>不正行為を告発した。</a:t>
            </a:r>
          </a:p>
          <a:p>
            <a:r>
              <a:rPr lang="ja-JP" altLang="en-US" dirty="0" smtClean="0"/>
              <a:t>・</a:t>
            </a:r>
            <a:r>
              <a:rPr lang="ja-JP" altLang="en-US" dirty="0">
                <a:solidFill>
                  <a:srgbClr val="FF0000"/>
                </a:solidFill>
              </a:rPr>
              <a:t>教皇はインディオ信者から</a:t>
            </a:r>
            <a:r>
              <a:rPr lang="en-US" altLang="ja-JP" dirty="0">
                <a:solidFill>
                  <a:srgbClr val="FF0000"/>
                </a:solidFill>
              </a:rPr>
              <a:t>1/10</a:t>
            </a:r>
            <a:r>
              <a:rPr lang="ja-JP" altLang="en-US" dirty="0">
                <a:solidFill>
                  <a:srgbClr val="FF0000"/>
                </a:solidFill>
              </a:rPr>
              <a:t>税を徴収し、王は銀を得たので、　</a:t>
            </a:r>
            <a:endParaRPr lang="en-US" altLang="ja-JP" dirty="0">
              <a:solidFill>
                <a:srgbClr val="FF0000"/>
              </a:solidFill>
            </a:endParaRPr>
          </a:p>
          <a:p>
            <a:r>
              <a:rPr lang="ja-JP" altLang="en-US" dirty="0">
                <a:solidFill>
                  <a:srgbClr val="FF0000"/>
                </a:solidFill>
              </a:rPr>
              <a:t>　インディオの悲惨な現状を見て見ぬふりをした。</a:t>
            </a:r>
            <a:endParaRPr lang="en-US" altLang="ja-JP" dirty="0">
              <a:solidFill>
                <a:srgbClr val="FF0000"/>
              </a:solidFill>
            </a:endParaRPr>
          </a:p>
          <a:p>
            <a:r>
              <a:rPr lang="ja-JP" altLang="en-US" dirty="0" smtClean="0"/>
              <a:t>・代わりにアフリカ</a:t>
            </a:r>
            <a:r>
              <a:rPr lang="ja-JP" altLang="en-US" dirty="0"/>
              <a:t>から黒人奴隷を連れてきて、鉱山や農場で働かせた。</a:t>
            </a:r>
            <a:endParaRPr lang="en-US" altLang="ja-JP" dirty="0"/>
          </a:p>
          <a:p>
            <a:r>
              <a:rPr lang="ja-JP" altLang="en-US" dirty="0" smtClean="0"/>
              <a:t>・教皇</a:t>
            </a:r>
            <a:r>
              <a:rPr lang="ja-JP" altLang="en-US" dirty="0"/>
              <a:t>子午線に</a:t>
            </a:r>
            <a:r>
              <a:rPr lang="ja-JP" altLang="en-US" dirty="0" smtClean="0"/>
              <a:t>よって</a:t>
            </a:r>
            <a:r>
              <a:rPr lang="ja-JP" altLang="en-US" dirty="0">
                <a:solidFill>
                  <a:srgbClr val="1903BF"/>
                </a:solidFill>
              </a:rPr>
              <a:t>スペインは</a:t>
            </a:r>
            <a:r>
              <a:rPr lang="ja-JP" altLang="en-US" dirty="0" smtClean="0">
                <a:solidFill>
                  <a:srgbClr val="1903BF"/>
                </a:solidFill>
              </a:rPr>
              <a:t>アフリカ人</a:t>
            </a:r>
            <a:r>
              <a:rPr lang="ja-JP" altLang="en-US" dirty="0">
                <a:solidFill>
                  <a:srgbClr val="1903BF"/>
                </a:solidFill>
              </a:rPr>
              <a:t>奴隷を利用できなかった</a:t>
            </a:r>
            <a:r>
              <a:rPr lang="ja-JP" altLang="en-US" dirty="0"/>
              <a:t>。</a:t>
            </a:r>
          </a:p>
          <a:p>
            <a:r>
              <a:rPr lang="ja-JP" altLang="en-US" dirty="0"/>
              <a:t>　</a:t>
            </a:r>
            <a:r>
              <a:rPr lang="ja-JP" altLang="en-US" dirty="0" smtClean="0"/>
              <a:t>スペイン</a:t>
            </a:r>
            <a:r>
              <a:rPr lang="ja-JP" altLang="en-US" dirty="0"/>
              <a:t>はポルトガル商人に契約金と納税と引き換えに</a:t>
            </a:r>
            <a:r>
              <a:rPr lang="ja-JP" altLang="en-US" dirty="0">
                <a:solidFill>
                  <a:srgbClr val="00B050"/>
                </a:solidFill>
              </a:rPr>
              <a:t>自国の</a:t>
            </a:r>
            <a:r>
              <a:rPr lang="ja-JP" altLang="en-US" dirty="0" smtClean="0">
                <a:solidFill>
                  <a:srgbClr val="00B050"/>
                </a:solidFill>
              </a:rPr>
              <a:t>アメリカ　</a:t>
            </a:r>
            <a:endParaRPr lang="en-US" altLang="ja-JP" dirty="0" smtClean="0">
              <a:solidFill>
                <a:srgbClr val="00B050"/>
              </a:solidFill>
            </a:endParaRPr>
          </a:p>
          <a:p>
            <a:r>
              <a:rPr lang="ja-JP" altLang="en-US" dirty="0">
                <a:solidFill>
                  <a:srgbClr val="00B050"/>
                </a:solidFill>
              </a:rPr>
              <a:t>　</a:t>
            </a:r>
            <a:r>
              <a:rPr lang="ja-JP" altLang="en-US" dirty="0" smtClean="0">
                <a:solidFill>
                  <a:srgbClr val="00B050"/>
                </a:solidFill>
              </a:rPr>
              <a:t>植民地</a:t>
            </a:r>
            <a:r>
              <a:rPr lang="ja-JP" altLang="en-US" dirty="0">
                <a:solidFill>
                  <a:srgbClr val="00B050"/>
                </a:solidFill>
              </a:rPr>
              <a:t>に黒人奴隷を供給する</a:t>
            </a:r>
            <a:r>
              <a:rPr lang="ja-JP" altLang="en-US" dirty="0">
                <a:solidFill>
                  <a:srgbClr val="1903BF"/>
                </a:solidFill>
              </a:rPr>
              <a:t>許可状（アシエント）</a:t>
            </a:r>
            <a:r>
              <a:rPr lang="ja-JP" altLang="en-US" dirty="0"/>
              <a:t>を与えた</a:t>
            </a:r>
            <a:r>
              <a:rPr lang="ja-JP" altLang="en-US" dirty="0" smtClean="0"/>
              <a:t>。</a:t>
            </a:r>
            <a:endParaRPr lang="en-US" altLang="ja-JP" dirty="0" smtClean="0"/>
          </a:p>
          <a:p>
            <a:r>
              <a:rPr lang="ja-JP" altLang="en-US" dirty="0"/>
              <a:t>・</a:t>
            </a:r>
            <a:r>
              <a:rPr lang="en-US" altLang="ja-JP" dirty="0"/>
              <a:t>1685</a:t>
            </a:r>
            <a:r>
              <a:rPr lang="ja-JP" altLang="en-US" dirty="0"/>
              <a:t>年にはオランダがアシエント権を落札</a:t>
            </a:r>
            <a:r>
              <a:rPr lang="ja-JP" altLang="en-US" dirty="0" smtClean="0"/>
              <a:t>した。</a:t>
            </a:r>
            <a:r>
              <a:rPr lang="en-US" altLang="ja-JP" dirty="0" smtClean="0"/>
              <a:t>1713</a:t>
            </a:r>
            <a:r>
              <a:rPr lang="ja-JP" altLang="en-US" dirty="0"/>
              <a:t>年（ユトレヒト条約</a:t>
            </a:r>
            <a:r>
              <a:rPr lang="ja-JP" altLang="en-US" dirty="0" smtClean="0"/>
              <a:t>）</a:t>
            </a:r>
            <a:endParaRPr lang="en-US" altLang="ja-JP" dirty="0" smtClean="0"/>
          </a:p>
          <a:p>
            <a:r>
              <a:rPr lang="ja-JP" altLang="en-US" dirty="0"/>
              <a:t>　</a:t>
            </a:r>
            <a:r>
              <a:rPr lang="ja-JP" altLang="en-US" dirty="0" smtClean="0"/>
              <a:t>に</a:t>
            </a:r>
            <a:r>
              <a:rPr lang="ja-JP" altLang="en-US" dirty="0"/>
              <a:t>イギリスは</a:t>
            </a:r>
            <a:r>
              <a:rPr lang="ja-JP" altLang="en-US" dirty="0">
                <a:solidFill>
                  <a:srgbClr val="0033CC"/>
                </a:solidFill>
              </a:rPr>
              <a:t>アシエント権</a:t>
            </a:r>
            <a:r>
              <a:rPr lang="ja-JP" altLang="en-US" dirty="0"/>
              <a:t>を得え、大西洋で</a:t>
            </a:r>
            <a:r>
              <a:rPr lang="ja-JP" altLang="en-US" dirty="0">
                <a:solidFill>
                  <a:srgbClr val="0033CC"/>
                </a:solidFill>
              </a:rPr>
              <a:t>三角貿易</a:t>
            </a:r>
            <a:r>
              <a:rPr lang="ja-JP" altLang="en-US" dirty="0"/>
              <a:t>を行った。</a:t>
            </a:r>
          </a:p>
          <a:p>
            <a:r>
              <a:rPr lang="ja-JP" altLang="en-US" dirty="0" smtClean="0"/>
              <a:t>・</a:t>
            </a:r>
            <a:r>
              <a:rPr lang="en-US" altLang="ja-JP" dirty="0"/>
              <a:t>17</a:t>
            </a:r>
            <a:r>
              <a:rPr lang="ja-JP" altLang="en-US" dirty="0"/>
              <a:t>世紀、先住民の数が減少すると、農地が暴落し、貢納が減り</a:t>
            </a:r>
            <a:r>
              <a:rPr lang="ja-JP" altLang="en-US" dirty="0">
                <a:solidFill>
                  <a:srgbClr val="FF0000"/>
                </a:solidFill>
              </a:rPr>
              <a:t>農産物が値上がり</a:t>
            </a:r>
            <a:r>
              <a:rPr lang="ja-JP" altLang="en-US" dirty="0"/>
              <a:t>した。スペイン王から土地を貰った入植者は、都市や鉱山向けの農業、牧畜経営を始めたので、</a:t>
            </a:r>
            <a:r>
              <a:rPr lang="ja-JP" altLang="en-US" dirty="0">
                <a:solidFill>
                  <a:srgbClr val="FF0000"/>
                </a:solidFill>
              </a:rPr>
              <a:t>アシエンダ（大土地所有制度）</a:t>
            </a:r>
            <a:r>
              <a:rPr lang="ja-JP" altLang="en-US" dirty="0"/>
              <a:t>が発達した</a:t>
            </a:r>
            <a:r>
              <a:rPr lang="ja-JP" altLang="en-US" dirty="0" smtClean="0"/>
              <a:t>。</a:t>
            </a:r>
            <a:endParaRPr lang="en-US" altLang="ja-JP" dirty="0"/>
          </a:p>
        </p:txBody>
      </p:sp>
      <p:sp>
        <p:nvSpPr>
          <p:cNvPr id="2" name="正方形/長方形 1"/>
          <p:cNvSpPr/>
          <p:nvPr/>
        </p:nvSpPr>
        <p:spPr>
          <a:xfrm>
            <a:off x="899592" y="260648"/>
            <a:ext cx="7632848" cy="523220"/>
          </a:xfrm>
          <a:prstGeom prst="rect">
            <a:avLst/>
          </a:prstGeom>
        </p:spPr>
        <p:txBody>
          <a:bodyPr wrap="square">
            <a:spAutoFit/>
          </a:bodyPr>
          <a:lstStyle/>
          <a:p>
            <a:pPr lvl="0"/>
            <a:r>
              <a:rPr lang="ja-JP" altLang="en-US" sz="2800" dirty="0" smtClean="0">
                <a:solidFill>
                  <a:prstClr val="black"/>
                </a:solidFill>
              </a:rPr>
              <a:t>エンコミエンダ制とは</a:t>
            </a:r>
            <a:r>
              <a:rPr lang="ja-JP" altLang="en-US" sz="2800" dirty="0">
                <a:solidFill>
                  <a:prstClr val="black"/>
                </a:solidFill>
              </a:rPr>
              <a:t>　</a:t>
            </a:r>
            <a:r>
              <a:rPr lang="ja-JP" altLang="en-US" sz="2800" dirty="0" smtClean="0">
                <a:solidFill>
                  <a:prstClr val="black"/>
                </a:solidFill>
              </a:rPr>
              <a:t>（</a:t>
            </a:r>
            <a:r>
              <a:rPr lang="ja-JP" altLang="en-US" sz="2800" dirty="0">
                <a:solidFill>
                  <a:prstClr val="black"/>
                </a:solidFill>
              </a:rPr>
              <a:t>先住民</a:t>
            </a:r>
            <a:r>
              <a:rPr lang="ja-JP" altLang="en-US" sz="2800" dirty="0" smtClean="0">
                <a:solidFill>
                  <a:prstClr val="black"/>
                </a:solidFill>
              </a:rPr>
              <a:t>労働力の搾取）</a:t>
            </a:r>
            <a:endParaRPr lang="en-US" altLang="ja-JP" sz="2800" dirty="0">
              <a:solidFill>
                <a:prstClr val="black"/>
              </a:solidFill>
            </a:endParaRPr>
          </a:p>
        </p:txBody>
      </p:sp>
      <p:cxnSp>
        <p:nvCxnSpPr>
          <p:cNvPr id="5" name="直線コネクタ 4"/>
          <p:cNvCxnSpPr/>
          <p:nvPr/>
        </p:nvCxnSpPr>
        <p:spPr>
          <a:xfrm>
            <a:off x="0" y="908720"/>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0302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7820" y="940287"/>
            <a:ext cx="7249523" cy="2492990"/>
          </a:xfrm>
          <a:prstGeom prst="rect">
            <a:avLst/>
          </a:prstGeom>
          <a:noFill/>
        </p:spPr>
        <p:txBody>
          <a:bodyPr wrap="square" rtlCol="0">
            <a:spAutoFit/>
          </a:bodyPr>
          <a:lstStyle/>
          <a:p>
            <a:r>
              <a:rPr lang="ja-JP" altLang="en-US" sz="2000" dirty="0">
                <a:solidFill>
                  <a:srgbClr val="FF0000"/>
                </a:solidFill>
              </a:rPr>
              <a:t>・金融技術に長けた</a:t>
            </a:r>
            <a:r>
              <a:rPr lang="ja-JP" altLang="en-US" sz="2000" dirty="0" smtClean="0">
                <a:solidFill>
                  <a:srgbClr val="FF0000"/>
                </a:solidFill>
              </a:rPr>
              <a:t>ジェノバや自国の商人が</a:t>
            </a:r>
            <a:r>
              <a:rPr lang="ja-JP" altLang="en-US" sz="2000" dirty="0">
                <a:solidFill>
                  <a:srgbClr val="FF0000"/>
                </a:solidFill>
              </a:rPr>
              <a:t>、金融技術に疎い新興国ポルトガル</a:t>
            </a:r>
            <a:r>
              <a:rPr lang="ja-JP" altLang="en-US" sz="2000" dirty="0" smtClean="0">
                <a:solidFill>
                  <a:srgbClr val="FF0000"/>
                </a:solidFill>
              </a:rPr>
              <a:t>とスペイン</a:t>
            </a:r>
            <a:r>
              <a:rPr lang="ja-JP" altLang="en-US" sz="2000" dirty="0">
                <a:solidFill>
                  <a:srgbClr val="FF0000"/>
                </a:solidFill>
              </a:rPr>
              <a:t>を搾取していたから</a:t>
            </a:r>
            <a:r>
              <a:rPr lang="ja-JP" altLang="en-US" sz="2000" dirty="0" smtClean="0">
                <a:solidFill>
                  <a:srgbClr val="FF0000"/>
                </a:solidFill>
              </a:rPr>
              <a:t>。</a:t>
            </a:r>
            <a:endParaRPr lang="en-US" altLang="ja-JP" sz="2000" dirty="0" smtClean="0">
              <a:solidFill>
                <a:srgbClr val="FF0000"/>
              </a:solidFill>
            </a:endParaRPr>
          </a:p>
          <a:p>
            <a:r>
              <a:rPr lang="ja-JP" altLang="en-US" sz="800" dirty="0"/>
              <a:t>　</a:t>
            </a:r>
            <a:endParaRPr lang="en-US" altLang="ja-JP" sz="800" dirty="0"/>
          </a:p>
          <a:p>
            <a:r>
              <a:rPr lang="ja-JP" altLang="en-US" dirty="0" smtClean="0"/>
              <a:t>・</a:t>
            </a:r>
            <a:r>
              <a:rPr lang="ja-JP" altLang="en-US" dirty="0">
                <a:solidFill>
                  <a:srgbClr val="00B050"/>
                </a:solidFill>
              </a:rPr>
              <a:t>香辛料貿易で多額の利益</a:t>
            </a:r>
            <a:r>
              <a:rPr lang="ja-JP" altLang="en-US" dirty="0"/>
              <a:t>を得たポルトガルは</a:t>
            </a:r>
            <a:r>
              <a:rPr lang="en-US" altLang="ja-JP" dirty="0"/>
              <a:t>16</a:t>
            </a:r>
            <a:r>
              <a:rPr lang="ja-JP" altLang="en-US" dirty="0"/>
              <a:t>世紀後半に没落、</a:t>
            </a:r>
            <a:endParaRPr lang="en-US" altLang="ja-JP" dirty="0"/>
          </a:p>
          <a:p>
            <a:r>
              <a:rPr lang="ja-JP" altLang="en-US" dirty="0"/>
              <a:t>　</a:t>
            </a:r>
            <a:r>
              <a:rPr lang="ja-JP" altLang="en-US" dirty="0">
                <a:solidFill>
                  <a:srgbClr val="00B050"/>
                </a:solidFill>
              </a:rPr>
              <a:t>新大陸で多額の金銀</a:t>
            </a:r>
            <a:r>
              <a:rPr lang="ja-JP" altLang="en-US" dirty="0"/>
              <a:t>を得たスペインも</a:t>
            </a:r>
            <a:r>
              <a:rPr lang="en-US" altLang="ja-JP" dirty="0"/>
              <a:t>17</a:t>
            </a:r>
            <a:r>
              <a:rPr lang="ja-JP" altLang="en-US" dirty="0"/>
              <a:t>世紀初頭に没落した</a:t>
            </a:r>
            <a:r>
              <a:rPr lang="ja-JP" altLang="en-US" dirty="0" smtClean="0"/>
              <a:t>。</a:t>
            </a:r>
            <a:endParaRPr lang="en-US" altLang="ja-JP" dirty="0" smtClean="0"/>
          </a:p>
          <a:p>
            <a:r>
              <a:rPr kumimoji="1" lang="ja-JP" altLang="en-US" dirty="0" smtClean="0"/>
              <a:t>・</a:t>
            </a:r>
            <a:r>
              <a:rPr kumimoji="1" lang="en-US" altLang="ja-JP" dirty="0" smtClean="0"/>
              <a:t>1500</a:t>
            </a:r>
            <a:r>
              <a:rPr kumimoji="1" lang="ja-JP" altLang="en-US" dirty="0" smtClean="0"/>
              <a:t>年ポルトガル王イマヌエル</a:t>
            </a:r>
            <a:r>
              <a:rPr kumimoji="1" lang="en-US" altLang="ja-JP" dirty="0" smtClean="0"/>
              <a:t>1</a:t>
            </a:r>
            <a:r>
              <a:rPr kumimoji="1" lang="ja-JP" altLang="en-US" dirty="0" smtClean="0"/>
              <a:t>世はパドラン・デ・ジュロ</a:t>
            </a:r>
            <a:r>
              <a:rPr kumimoji="1" lang="ja-JP" altLang="en-US" dirty="0" smtClean="0">
                <a:solidFill>
                  <a:srgbClr val="FF0066"/>
                </a:solidFill>
              </a:rPr>
              <a:t>公債</a:t>
            </a:r>
            <a:r>
              <a:rPr kumimoji="1" lang="ja-JP" altLang="en-US" dirty="0" smtClean="0"/>
              <a:t>を発行。</a:t>
            </a:r>
            <a:endParaRPr kumimoji="1" lang="en-US" altLang="ja-JP" dirty="0" smtClean="0"/>
          </a:p>
          <a:p>
            <a:r>
              <a:rPr lang="ja-JP" altLang="en-US" dirty="0"/>
              <a:t>　</a:t>
            </a:r>
            <a:r>
              <a:rPr lang="ja-JP" altLang="en-US" dirty="0" smtClean="0"/>
              <a:t>ジェノバはポルトガル</a:t>
            </a:r>
            <a:r>
              <a:rPr lang="ja-JP" altLang="en-US" dirty="0" smtClean="0"/>
              <a:t>公債を買い付け、公債の高利子で大儲けした。</a:t>
            </a:r>
            <a:endParaRPr lang="en-US" altLang="ja-JP" dirty="0" smtClean="0"/>
          </a:p>
          <a:p>
            <a:r>
              <a:rPr kumimoji="1" lang="ja-JP" altLang="en-US" dirty="0"/>
              <a:t>　</a:t>
            </a:r>
            <a:r>
              <a:rPr kumimoji="1" lang="ja-JP" altLang="en-US" dirty="0" smtClean="0">
                <a:solidFill>
                  <a:srgbClr val="1903BF"/>
                </a:solidFill>
              </a:rPr>
              <a:t>ポルトガルが得た香辛料貿易の利益の殆どは公債の利払いに消えた。</a:t>
            </a:r>
            <a:endParaRPr kumimoji="1" lang="en-US" altLang="ja-JP" dirty="0" smtClean="0">
              <a:solidFill>
                <a:srgbClr val="1903BF"/>
              </a:solidFill>
            </a:endParaRPr>
          </a:p>
          <a:p>
            <a:r>
              <a:rPr kumimoji="1" lang="ja-JP" altLang="en-US" dirty="0" smtClean="0"/>
              <a:t>　香辛料の輸入量</a:t>
            </a:r>
            <a:r>
              <a:rPr lang="ja-JP" altLang="en-US" dirty="0" smtClean="0"/>
              <a:t>を増やして儲けようとしたが、香辛料価格が暴落した。</a:t>
            </a:r>
            <a:endParaRPr kumimoji="1" lang="en-US" altLang="ja-JP" dirty="0" smtClean="0"/>
          </a:p>
        </p:txBody>
      </p:sp>
      <p:sp>
        <p:nvSpPr>
          <p:cNvPr id="4" name="テキスト ボックス 3"/>
          <p:cNvSpPr txBox="1"/>
          <p:nvPr/>
        </p:nvSpPr>
        <p:spPr>
          <a:xfrm>
            <a:off x="395536" y="3480424"/>
            <a:ext cx="7272808" cy="3247043"/>
          </a:xfrm>
          <a:prstGeom prst="rect">
            <a:avLst/>
          </a:prstGeom>
          <a:noFill/>
        </p:spPr>
        <p:txBody>
          <a:bodyPr wrap="square" rtlCol="0">
            <a:spAutoFit/>
          </a:bodyPr>
          <a:lstStyle/>
          <a:p>
            <a:r>
              <a:rPr kumimoji="1" lang="ja-JP" altLang="en-US" sz="2400" dirty="0" smtClean="0"/>
              <a:t>彼らは何故、</a:t>
            </a:r>
            <a:r>
              <a:rPr lang="ja-JP" altLang="en-US" sz="2400" dirty="0"/>
              <a:t>金融技術に</a:t>
            </a:r>
            <a:r>
              <a:rPr lang="ja-JP" altLang="en-US" sz="2400" dirty="0" smtClean="0"/>
              <a:t>疎かったのか？</a:t>
            </a:r>
            <a:endParaRPr lang="en-US" altLang="ja-JP" sz="2400" dirty="0" smtClean="0"/>
          </a:p>
          <a:p>
            <a:r>
              <a:rPr kumimoji="1" lang="ja-JP" altLang="en-US" sz="900" dirty="0" smtClean="0"/>
              <a:t>　</a:t>
            </a:r>
            <a:endParaRPr kumimoji="1" lang="en-US" altLang="ja-JP" sz="900" dirty="0" smtClean="0"/>
          </a:p>
          <a:p>
            <a:r>
              <a:rPr lang="ja-JP" altLang="en-US" sz="2000" dirty="0" smtClean="0">
                <a:solidFill>
                  <a:srgbClr val="FF0000"/>
                </a:solidFill>
              </a:rPr>
              <a:t>・彼らはカトリック教徒だったから。</a:t>
            </a:r>
            <a:endParaRPr lang="en-US" altLang="ja-JP" sz="2000" dirty="0" smtClean="0">
              <a:solidFill>
                <a:srgbClr val="FF0000"/>
              </a:solidFill>
            </a:endParaRPr>
          </a:p>
          <a:p>
            <a:r>
              <a:rPr lang="ja-JP" altLang="en-US" dirty="0" smtClean="0"/>
              <a:t>カトリック教徒は、時間は神のものであり、利子を取ることは神への冒涜だと考えたから。スペイン国王</a:t>
            </a:r>
            <a:r>
              <a:rPr lang="ja-JP" altLang="en-US" dirty="0" smtClean="0">
                <a:solidFill>
                  <a:srgbClr val="00B050"/>
                </a:solidFill>
              </a:rPr>
              <a:t>フェリペ</a:t>
            </a:r>
            <a:r>
              <a:rPr lang="en-US" altLang="ja-JP" dirty="0" smtClean="0">
                <a:solidFill>
                  <a:srgbClr val="00B050"/>
                </a:solidFill>
              </a:rPr>
              <a:t>2</a:t>
            </a:r>
            <a:r>
              <a:rPr lang="ja-JP" altLang="en-US" dirty="0" smtClean="0">
                <a:solidFill>
                  <a:srgbClr val="00B050"/>
                </a:solidFill>
              </a:rPr>
              <a:t>世</a:t>
            </a:r>
            <a:r>
              <a:rPr lang="ja-JP" altLang="en-US" dirty="0" smtClean="0"/>
              <a:t>は、書類王を呼ばれ、異常なほど勤勉かつ敬虔なカトリック教徒であった。</a:t>
            </a:r>
            <a:r>
              <a:rPr lang="ja-JP" altLang="en-US" dirty="0" smtClean="0">
                <a:solidFill>
                  <a:srgbClr val="1903BF"/>
                </a:solidFill>
              </a:rPr>
              <a:t>彼は金銭を汚いものと考え、国庫の事情に関心を持たなかった。</a:t>
            </a:r>
            <a:r>
              <a:rPr lang="ja-JP" altLang="en-US" dirty="0"/>
              <a:t>複式簿記を提案されても</a:t>
            </a:r>
            <a:r>
              <a:rPr lang="ja-JP" altLang="en-US" dirty="0" smtClean="0"/>
              <a:t>、拒否した。</a:t>
            </a:r>
            <a:endParaRPr lang="en-US" altLang="ja-JP" dirty="0" smtClean="0"/>
          </a:p>
          <a:p>
            <a:r>
              <a:rPr lang="ja-JP" altLang="en-US" sz="800" dirty="0"/>
              <a:t>　</a:t>
            </a:r>
            <a:endParaRPr lang="en-US" altLang="ja-JP" sz="800" dirty="0" smtClean="0"/>
          </a:p>
          <a:p>
            <a:r>
              <a:rPr lang="ja-JP" altLang="en-US" dirty="0" smtClean="0"/>
              <a:t>・</a:t>
            </a:r>
            <a:r>
              <a:rPr lang="ja-JP" altLang="en-US" dirty="0">
                <a:solidFill>
                  <a:srgbClr val="C00000"/>
                </a:solidFill>
              </a:rPr>
              <a:t>フェリペ</a:t>
            </a:r>
            <a:r>
              <a:rPr lang="en-US" altLang="ja-JP" dirty="0" smtClean="0">
                <a:solidFill>
                  <a:srgbClr val="C00000"/>
                </a:solidFill>
              </a:rPr>
              <a:t>2</a:t>
            </a:r>
            <a:r>
              <a:rPr lang="ja-JP" altLang="en-US" dirty="0" smtClean="0">
                <a:solidFill>
                  <a:srgbClr val="C00000"/>
                </a:solidFill>
              </a:rPr>
              <a:t>世は、ネーデルランドの新教徒（カルバン派）を弾圧</a:t>
            </a:r>
            <a:r>
              <a:rPr lang="ja-JP" altLang="en-US" dirty="0" smtClean="0"/>
              <a:t>し、スペインに低利子で融資していた</a:t>
            </a:r>
            <a:r>
              <a:rPr lang="ja-JP" altLang="en-US" dirty="0" smtClean="0">
                <a:solidFill>
                  <a:srgbClr val="FF0066"/>
                </a:solidFill>
              </a:rPr>
              <a:t>アントワ－プ</a:t>
            </a:r>
            <a:r>
              <a:rPr lang="ja-JP" altLang="en-US" dirty="0" smtClean="0"/>
              <a:t>の交易都市（ベルギ－）を潰してしまった。新教徒は、</a:t>
            </a:r>
            <a:r>
              <a:rPr lang="ja-JP" altLang="en-US" dirty="0" smtClean="0">
                <a:solidFill>
                  <a:srgbClr val="1903BF"/>
                </a:solidFill>
              </a:rPr>
              <a:t>アムステルダム</a:t>
            </a:r>
            <a:r>
              <a:rPr lang="ja-JP" altLang="en-US" dirty="0" smtClean="0"/>
              <a:t>やロンドンに避難したので、交易の中心地が変化し、</a:t>
            </a:r>
            <a:r>
              <a:rPr lang="ja-JP" altLang="en-US" dirty="0" smtClean="0">
                <a:solidFill>
                  <a:srgbClr val="1903BF"/>
                </a:solidFill>
              </a:rPr>
              <a:t>オランダ</a:t>
            </a:r>
            <a:r>
              <a:rPr lang="ja-JP" altLang="en-US" dirty="0" smtClean="0"/>
              <a:t>とイギリスが台頭した</a:t>
            </a:r>
            <a:r>
              <a:rPr lang="ja-JP" altLang="en-US" dirty="0" smtClean="0"/>
              <a:t>。</a:t>
            </a:r>
            <a:r>
              <a:rPr lang="ja-JP" altLang="en-US" dirty="0"/>
              <a:t>→　</a:t>
            </a:r>
            <a:r>
              <a:rPr lang="en-US" altLang="ja-JP" dirty="0"/>
              <a:t>1584</a:t>
            </a:r>
            <a:r>
              <a:rPr lang="ja-JP" altLang="en-US" dirty="0"/>
              <a:t>年　オランダ</a:t>
            </a:r>
            <a:r>
              <a:rPr lang="ja-JP" altLang="en-US" dirty="0" smtClean="0"/>
              <a:t>独立</a:t>
            </a:r>
            <a:endParaRPr lang="en-US" altLang="ja-JP" dirty="0"/>
          </a:p>
        </p:txBody>
      </p:sp>
      <p:sp>
        <p:nvSpPr>
          <p:cNvPr id="5" name="正方形/長方形 4"/>
          <p:cNvSpPr/>
          <p:nvPr/>
        </p:nvSpPr>
        <p:spPr>
          <a:xfrm>
            <a:off x="827584" y="172650"/>
            <a:ext cx="7776864" cy="584775"/>
          </a:xfrm>
          <a:prstGeom prst="rect">
            <a:avLst/>
          </a:prstGeom>
        </p:spPr>
        <p:txBody>
          <a:bodyPr wrap="square">
            <a:spAutoFit/>
          </a:bodyPr>
          <a:lstStyle/>
          <a:p>
            <a:pPr lvl="0"/>
            <a:r>
              <a:rPr lang="ja-JP" altLang="en-US" sz="3200" dirty="0">
                <a:solidFill>
                  <a:prstClr val="black"/>
                </a:solidFill>
              </a:rPr>
              <a:t>なぜ</a:t>
            </a:r>
            <a:r>
              <a:rPr lang="ja-JP" altLang="en-US" sz="3200" dirty="0" smtClean="0">
                <a:solidFill>
                  <a:prstClr val="black"/>
                </a:solidFill>
              </a:rPr>
              <a:t>ポルトガルとスペインは没落</a:t>
            </a:r>
            <a:r>
              <a:rPr lang="ja-JP" altLang="en-US" sz="3200" dirty="0">
                <a:solidFill>
                  <a:prstClr val="black"/>
                </a:solidFill>
              </a:rPr>
              <a:t>したのか？</a:t>
            </a:r>
            <a:endParaRPr lang="en-US" altLang="ja-JP" sz="3200" dirty="0">
              <a:solidFill>
                <a:prstClr val="black"/>
              </a:solidFill>
            </a:endParaRPr>
          </a:p>
        </p:txBody>
      </p:sp>
      <p:cxnSp>
        <p:nvCxnSpPr>
          <p:cNvPr id="7" name="直線コネクタ 6"/>
          <p:cNvCxnSpPr/>
          <p:nvPr/>
        </p:nvCxnSpPr>
        <p:spPr>
          <a:xfrm>
            <a:off x="0" y="836712"/>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7054325" y="1704555"/>
            <a:ext cx="2016224" cy="369332"/>
          </a:xfrm>
          <a:prstGeom prst="rect">
            <a:avLst/>
          </a:prstGeom>
          <a:noFill/>
        </p:spPr>
        <p:txBody>
          <a:bodyPr wrap="square" rtlCol="0">
            <a:spAutoFit/>
          </a:bodyPr>
          <a:lstStyle/>
          <a:p>
            <a:r>
              <a:rPr kumimoji="1" lang="ja-JP" altLang="en-US" dirty="0" smtClean="0"/>
              <a:t>→　</a:t>
            </a:r>
            <a:r>
              <a:rPr kumimoji="1" lang="en-US" altLang="ja-JP" dirty="0" smtClean="0"/>
              <a:t>1580</a:t>
            </a:r>
            <a:r>
              <a:rPr kumimoji="1" lang="ja-JP" altLang="en-US" dirty="0" smtClean="0"/>
              <a:t>年ポ併合</a:t>
            </a:r>
            <a:endParaRPr kumimoji="1" lang="ja-JP" altLang="en-US" dirty="0"/>
          </a:p>
        </p:txBody>
      </p:sp>
      <p:pic>
        <p:nvPicPr>
          <p:cNvPr id="337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0154"/>
          <a:stretch/>
        </p:blipFill>
        <p:spPr bwMode="auto">
          <a:xfrm>
            <a:off x="7423637" y="2724861"/>
            <a:ext cx="1649743" cy="1416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7020272" y="2258030"/>
            <a:ext cx="2123728" cy="369332"/>
          </a:xfrm>
          <a:prstGeom prst="rect">
            <a:avLst/>
          </a:prstGeom>
          <a:noFill/>
        </p:spPr>
        <p:txBody>
          <a:bodyPr wrap="square" rtlCol="0">
            <a:spAutoFit/>
          </a:bodyPr>
          <a:lstStyle/>
          <a:p>
            <a:r>
              <a:rPr kumimoji="1" lang="ja-JP" altLang="en-US" dirty="0" smtClean="0">
                <a:solidFill>
                  <a:srgbClr val="FF0066"/>
                </a:solidFill>
              </a:rPr>
              <a:t>←インド航路開発費</a:t>
            </a:r>
            <a:endParaRPr kumimoji="1" lang="ja-JP" altLang="en-US" dirty="0">
              <a:solidFill>
                <a:srgbClr val="FF0066"/>
              </a:solidFill>
            </a:endParaRP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505" y="4406248"/>
            <a:ext cx="1256481" cy="1507777"/>
          </a:xfrm>
          <a:prstGeom prst="rect">
            <a:avLst/>
          </a:prstGeom>
          <a:noFill/>
          <a:ln w="2857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7720505" y="5949280"/>
            <a:ext cx="1279517" cy="369332"/>
          </a:xfrm>
          <a:prstGeom prst="rect">
            <a:avLst/>
          </a:prstGeom>
        </p:spPr>
        <p:txBody>
          <a:bodyPr wrap="none">
            <a:spAutoFit/>
          </a:bodyPr>
          <a:lstStyle/>
          <a:p>
            <a:r>
              <a:rPr lang="ja-JP" altLang="en-US" dirty="0"/>
              <a:t>フェリペ</a:t>
            </a:r>
            <a:r>
              <a:rPr lang="en-US" altLang="ja-JP" dirty="0"/>
              <a:t>2</a:t>
            </a:r>
            <a:r>
              <a:rPr lang="ja-JP" altLang="en-US" dirty="0"/>
              <a:t>世</a:t>
            </a:r>
          </a:p>
        </p:txBody>
      </p:sp>
    </p:spTree>
    <p:extLst>
      <p:ext uri="{BB962C8B-B14F-4D97-AF65-F5344CB8AC3E}">
        <p14:creationId xmlns:p14="http://schemas.microsoft.com/office/powerpoint/2010/main" val="20878460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14972" y="1226800"/>
            <a:ext cx="7258622" cy="5124480"/>
          </a:xfrm>
          <a:prstGeom prst="rect">
            <a:avLst/>
          </a:prstGeom>
        </p:spPr>
        <p:txBody>
          <a:bodyPr wrap="square">
            <a:spAutoFit/>
          </a:bodyPr>
          <a:lstStyle/>
          <a:p>
            <a:r>
              <a:rPr lang="ja-JP" altLang="en-US" dirty="0" smtClean="0"/>
              <a:t>・</a:t>
            </a:r>
            <a:r>
              <a:rPr lang="en-US" altLang="ja-JP" dirty="0" smtClean="0"/>
              <a:t>1560</a:t>
            </a:r>
            <a:r>
              <a:rPr lang="ja-JP" altLang="en-US" dirty="0"/>
              <a:t>～</a:t>
            </a:r>
            <a:r>
              <a:rPr lang="en-US" altLang="ja-JP" dirty="0"/>
              <a:t>1660</a:t>
            </a:r>
            <a:r>
              <a:rPr lang="ja-JP" altLang="en-US" dirty="0" smtClean="0"/>
              <a:t>年、ヨーロッパは小氷期</a:t>
            </a:r>
            <a:endParaRPr lang="en-US" altLang="ja-JP" dirty="0" smtClean="0"/>
          </a:p>
          <a:p>
            <a:r>
              <a:rPr lang="ja-JP" altLang="en-US" dirty="0" smtClean="0"/>
              <a:t>・</a:t>
            </a:r>
            <a:r>
              <a:rPr lang="en-US" altLang="ja-JP" dirty="0" smtClean="0"/>
              <a:t>1580</a:t>
            </a:r>
            <a:r>
              <a:rPr lang="ja-JP" altLang="en-US" dirty="0" smtClean="0"/>
              <a:t>年にスペイン</a:t>
            </a:r>
            <a:r>
              <a:rPr lang="ja-JP" altLang="en-US" dirty="0"/>
              <a:t>は</a:t>
            </a:r>
            <a:r>
              <a:rPr lang="ja-JP" altLang="en-US" dirty="0" smtClean="0"/>
              <a:t>ポルトガルを併合し、ポルトガルの負債を背負った。</a:t>
            </a:r>
            <a:endParaRPr lang="en-US" altLang="ja-JP" dirty="0" smtClean="0"/>
          </a:p>
          <a:p>
            <a:r>
              <a:rPr lang="ja-JP" altLang="en-US" dirty="0" smtClean="0"/>
              <a:t>・</a:t>
            </a:r>
            <a:r>
              <a:rPr lang="en-US" altLang="ja-JP" dirty="0" smtClean="0"/>
              <a:t>1600</a:t>
            </a:r>
            <a:r>
              <a:rPr lang="ja-JP" altLang="en-US" dirty="0" smtClean="0"/>
              <a:t>年代にポルトガルはインド</a:t>
            </a:r>
            <a:r>
              <a:rPr lang="ja-JP" altLang="en-US" dirty="0"/>
              <a:t>や</a:t>
            </a:r>
            <a:r>
              <a:rPr lang="ja-JP" altLang="en-US" dirty="0" smtClean="0"/>
              <a:t>アジアの植民地を失う</a:t>
            </a:r>
            <a:endParaRPr lang="en-US" altLang="ja-JP" dirty="0" smtClean="0"/>
          </a:p>
          <a:p>
            <a:r>
              <a:rPr lang="ja-JP" altLang="en-US" dirty="0" smtClean="0"/>
              <a:t>・</a:t>
            </a:r>
            <a:r>
              <a:rPr lang="en-US" altLang="ja-JP" dirty="0" smtClean="0"/>
              <a:t>1640</a:t>
            </a:r>
            <a:r>
              <a:rPr lang="ja-JP" altLang="en-US" dirty="0"/>
              <a:t>年</a:t>
            </a:r>
            <a:r>
              <a:rPr lang="ja-JP" altLang="en-US" dirty="0" smtClean="0"/>
              <a:t>に</a:t>
            </a:r>
            <a:r>
              <a:rPr lang="ja-JP" altLang="en-US" dirty="0"/>
              <a:t>ポルトガルは</a:t>
            </a:r>
            <a:r>
              <a:rPr lang="ja-JP" altLang="en-US" dirty="0" smtClean="0"/>
              <a:t>独立</a:t>
            </a:r>
            <a:r>
              <a:rPr lang="ja-JP" altLang="en-US" dirty="0"/>
              <a:t>を</a:t>
            </a:r>
            <a:r>
              <a:rPr lang="ja-JP" altLang="en-US" dirty="0" smtClean="0"/>
              <a:t>回復。スペインが没落したから。</a:t>
            </a:r>
            <a:endParaRPr lang="en-US" altLang="ja-JP" dirty="0" smtClean="0"/>
          </a:p>
          <a:p>
            <a:r>
              <a:rPr lang="ja-JP" altLang="en-US" sz="2000" dirty="0" smtClean="0"/>
              <a:t>・</a:t>
            </a:r>
            <a:r>
              <a:rPr lang="en-US" altLang="ja-JP" sz="2000" dirty="0" smtClean="0">
                <a:solidFill>
                  <a:srgbClr val="1903BF"/>
                </a:solidFill>
              </a:rPr>
              <a:t>1693</a:t>
            </a:r>
            <a:r>
              <a:rPr lang="ja-JP" altLang="en-US" sz="2000" dirty="0">
                <a:solidFill>
                  <a:srgbClr val="1903BF"/>
                </a:solidFill>
              </a:rPr>
              <a:t>年</a:t>
            </a:r>
            <a:r>
              <a:rPr lang="ja-JP" altLang="en-US" sz="2000" dirty="0" smtClean="0"/>
              <a:t>、</a:t>
            </a:r>
            <a:r>
              <a:rPr lang="ja-JP" altLang="en-US" sz="2000" dirty="0" smtClean="0">
                <a:solidFill>
                  <a:srgbClr val="FF0000"/>
                </a:solidFill>
              </a:rPr>
              <a:t>ポルトガルはブラジルの</a:t>
            </a:r>
            <a:r>
              <a:rPr lang="ja-JP" altLang="en-US" sz="2000" dirty="0" smtClean="0">
                <a:solidFill>
                  <a:srgbClr val="1903BF"/>
                </a:solidFill>
              </a:rPr>
              <a:t>ミナス・ジェライスで金鉱発見！</a:t>
            </a:r>
            <a:endParaRPr lang="en-US" altLang="ja-JP" sz="2000" dirty="0" smtClean="0"/>
          </a:p>
          <a:p>
            <a:r>
              <a:rPr lang="ja-JP" altLang="en-US" dirty="0" smtClean="0"/>
              <a:t>　リオ・デ・ジャネイロ</a:t>
            </a:r>
            <a:r>
              <a:rPr lang="ja-JP" altLang="en-US" dirty="0"/>
              <a:t>は</a:t>
            </a:r>
            <a:r>
              <a:rPr lang="ja-JP" altLang="en-US" dirty="0" smtClean="0"/>
              <a:t>、</a:t>
            </a:r>
            <a:r>
              <a:rPr lang="en-US" altLang="ja-JP" dirty="0"/>
              <a:t>1760</a:t>
            </a:r>
            <a:r>
              <a:rPr lang="ja-JP" altLang="en-US" dirty="0"/>
              <a:t>年</a:t>
            </a:r>
            <a:r>
              <a:rPr lang="ja-JP" altLang="en-US" dirty="0" smtClean="0"/>
              <a:t>まで金</a:t>
            </a:r>
            <a:r>
              <a:rPr lang="ja-JP" altLang="en-US" dirty="0"/>
              <a:t>の積出港として繁栄した。</a:t>
            </a:r>
            <a:endParaRPr lang="en-US" altLang="ja-JP" dirty="0" smtClean="0"/>
          </a:p>
          <a:p>
            <a:r>
              <a:rPr lang="ja-JP" altLang="en-US" dirty="0" smtClean="0"/>
              <a:t>・</a:t>
            </a:r>
            <a:r>
              <a:rPr lang="en-US" altLang="ja-JP" dirty="0" smtClean="0"/>
              <a:t>1712</a:t>
            </a:r>
            <a:r>
              <a:rPr lang="ja-JP" altLang="en-US" dirty="0" smtClean="0"/>
              <a:t>年に金の産出量は</a:t>
            </a:r>
            <a:r>
              <a:rPr lang="en-US" altLang="ja-JP" dirty="0" smtClean="0"/>
              <a:t>14.5</a:t>
            </a:r>
            <a:r>
              <a:rPr lang="ja-JP" altLang="en-US" dirty="0" smtClean="0"/>
              <a:t>トン、</a:t>
            </a:r>
            <a:r>
              <a:rPr lang="en-US" altLang="ja-JP" dirty="0" smtClean="0"/>
              <a:t>1720</a:t>
            </a:r>
            <a:r>
              <a:rPr lang="ja-JP" altLang="en-US" dirty="0" smtClean="0"/>
              <a:t>年</a:t>
            </a:r>
            <a:r>
              <a:rPr lang="ja-JP" altLang="en-US" dirty="0"/>
              <a:t>に</a:t>
            </a:r>
            <a:r>
              <a:rPr lang="ja-JP" altLang="en-US" dirty="0" smtClean="0"/>
              <a:t>は</a:t>
            </a:r>
            <a:r>
              <a:rPr lang="en-US" altLang="ja-JP" dirty="0" smtClean="0"/>
              <a:t>25</a:t>
            </a:r>
            <a:r>
              <a:rPr lang="ja-JP" altLang="en-US" dirty="0" smtClean="0"/>
              <a:t>トンに</a:t>
            </a:r>
            <a:r>
              <a:rPr lang="ja-JP" altLang="en-US" dirty="0"/>
              <a:t>達した</a:t>
            </a:r>
            <a:r>
              <a:rPr lang="ja-JP" altLang="en-US" dirty="0" smtClean="0"/>
              <a:t>。</a:t>
            </a:r>
            <a:endParaRPr lang="en-US" altLang="ja-JP" dirty="0" smtClean="0"/>
          </a:p>
          <a:p>
            <a:r>
              <a:rPr lang="ja-JP" altLang="en-US" sz="2000" dirty="0" smtClean="0"/>
              <a:t>・１８世紀半</a:t>
            </a:r>
            <a:r>
              <a:rPr lang="ja-JP" altLang="en-US" sz="2000" dirty="0" smtClean="0">
                <a:solidFill>
                  <a:srgbClr val="FF0000"/>
                </a:solidFill>
              </a:rPr>
              <a:t>ブラジル産</a:t>
            </a:r>
            <a:r>
              <a:rPr lang="ja-JP" altLang="en-US" sz="2000" dirty="0">
                <a:solidFill>
                  <a:srgbClr val="FF0000"/>
                </a:solidFill>
              </a:rPr>
              <a:t>の金</a:t>
            </a:r>
            <a:r>
              <a:rPr lang="ja-JP" altLang="en-US" sz="2000" dirty="0" smtClean="0">
                <a:solidFill>
                  <a:srgbClr val="FF0000"/>
                </a:solidFill>
              </a:rPr>
              <a:t>は世界</a:t>
            </a:r>
            <a:r>
              <a:rPr lang="ja-JP" altLang="en-US" sz="2000" dirty="0">
                <a:solidFill>
                  <a:srgbClr val="FF0000"/>
                </a:solidFill>
              </a:rPr>
              <a:t>の総生産量の８５％を</a:t>
            </a:r>
            <a:r>
              <a:rPr lang="ja-JP" altLang="en-US" sz="2000" dirty="0" smtClean="0">
                <a:solidFill>
                  <a:srgbClr val="FF0000"/>
                </a:solidFill>
              </a:rPr>
              <a:t>占めた</a:t>
            </a:r>
            <a:r>
              <a:rPr lang="ja-JP" altLang="en-US" sz="2000" dirty="0" smtClean="0"/>
              <a:t>。</a:t>
            </a:r>
            <a:endParaRPr lang="en-US" altLang="ja-JP" sz="2000" dirty="0" smtClean="0"/>
          </a:p>
          <a:p>
            <a:r>
              <a:rPr lang="ja-JP" altLang="en-US" sz="900" dirty="0"/>
              <a:t>　</a:t>
            </a:r>
            <a:endParaRPr lang="en-US" altLang="ja-JP" sz="900" dirty="0" smtClean="0"/>
          </a:p>
          <a:p>
            <a:r>
              <a:rPr lang="ja-JP" altLang="en-US" dirty="0" smtClean="0"/>
              <a:t>・</a:t>
            </a:r>
            <a:r>
              <a:rPr lang="en-US" altLang="ja-JP" dirty="0" smtClean="0"/>
              <a:t>1703</a:t>
            </a:r>
            <a:r>
              <a:rPr lang="ja-JP" altLang="en-US" dirty="0"/>
              <a:t>年にイギリスとポルトガルが</a:t>
            </a:r>
            <a:r>
              <a:rPr lang="ja-JP" altLang="en-US" dirty="0">
                <a:solidFill>
                  <a:srgbClr val="1903BF"/>
                </a:solidFill>
              </a:rPr>
              <a:t>メシュエン条約</a:t>
            </a:r>
            <a:r>
              <a:rPr lang="ja-JP" altLang="en-US" dirty="0"/>
              <a:t>を締結</a:t>
            </a:r>
          </a:p>
          <a:p>
            <a:r>
              <a:rPr lang="ja-JP" altLang="en-US" dirty="0" smtClean="0"/>
              <a:t>　ポルトガル</a:t>
            </a:r>
            <a:r>
              <a:rPr lang="ja-JP" altLang="en-US" dirty="0"/>
              <a:t>はイギリスにワイン</a:t>
            </a:r>
            <a:r>
              <a:rPr lang="ja-JP" altLang="en-US" dirty="0" smtClean="0"/>
              <a:t>輸出を条件に綿織物の輸入を認めた。</a:t>
            </a:r>
            <a:endParaRPr lang="ja-JP" altLang="en-US" dirty="0"/>
          </a:p>
          <a:p>
            <a:r>
              <a:rPr lang="ja-JP" altLang="en-US" dirty="0" smtClean="0"/>
              <a:t>　ポルトガルは、手工業が壊滅</a:t>
            </a:r>
            <a:r>
              <a:rPr lang="ja-JP" altLang="en-US" dirty="0"/>
              <a:t>し</a:t>
            </a:r>
            <a:r>
              <a:rPr lang="ja-JP" altLang="en-US" dirty="0" smtClean="0"/>
              <a:t>、</a:t>
            </a:r>
            <a:r>
              <a:rPr lang="ja-JP" altLang="en-US" dirty="0" smtClean="0">
                <a:solidFill>
                  <a:srgbClr val="0033CC"/>
                </a:solidFill>
              </a:rPr>
              <a:t>イギリス産の綿織物を金で購入</a:t>
            </a:r>
            <a:r>
              <a:rPr lang="ja-JP" altLang="en-US" dirty="0" smtClean="0"/>
              <a:t>した。</a:t>
            </a:r>
            <a:endParaRPr lang="en-US" altLang="ja-JP" dirty="0" smtClean="0"/>
          </a:p>
          <a:p>
            <a:r>
              <a:rPr lang="ja-JP" altLang="en-US" dirty="0" smtClean="0"/>
              <a:t>・販路拡大と</a:t>
            </a:r>
            <a:r>
              <a:rPr lang="ja-JP" altLang="en-US" dirty="0" smtClean="0">
                <a:solidFill>
                  <a:srgbClr val="FF0000"/>
                </a:solidFill>
              </a:rPr>
              <a:t>ミナス</a:t>
            </a:r>
            <a:r>
              <a:rPr lang="ja-JP" altLang="en-US" dirty="0">
                <a:solidFill>
                  <a:srgbClr val="FF0000"/>
                </a:solidFill>
              </a:rPr>
              <a:t>の黄金</a:t>
            </a:r>
            <a:r>
              <a:rPr lang="ja-JP" altLang="en-US" dirty="0" smtClean="0">
                <a:solidFill>
                  <a:srgbClr val="FF0000"/>
                </a:solidFill>
              </a:rPr>
              <a:t>はイギリス産業</a:t>
            </a:r>
            <a:r>
              <a:rPr lang="ja-JP" altLang="en-US" dirty="0">
                <a:solidFill>
                  <a:srgbClr val="FF0000"/>
                </a:solidFill>
              </a:rPr>
              <a:t>革命の基盤</a:t>
            </a:r>
            <a:r>
              <a:rPr lang="ja-JP" altLang="en-US" dirty="0"/>
              <a:t>となった</a:t>
            </a:r>
            <a:r>
              <a:rPr lang="ja-JP" altLang="en-US" dirty="0" smtClean="0"/>
              <a:t>。</a:t>
            </a:r>
            <a:endParaRPr lang="en-US" altLang="ja-JP" dirty="0" smtClean="0"/>
          </a:p>
          <a:p>
            <a:r>
              <a:rPr lang="ja-JP" altLang="en-US" sz="800" dirty="0" smtClean="0"/>
              <a:t>　</a:t>
            </a:r>
            <a:endParaRPr lang="ja-JP" altLang="en-US" sz="800" dirty="0"/>
          </a:p>
          <a:p>
            <a:r>
              <a:rPr lang="ja-JP" altLang="en-US" dirty="0"/>
              <a:t>・</a:t>
            </a:r>
            <a:r>
              <a:rPr lang="en-US" altLang="ja-JP" dirty="0"/>
              <a:t>1785</a:t>
            </a:r>
            <a:r>
              <a:rPr lang="ja-JP" altLang="en-US" dirty="0" smtClean="0"/>
              <a:t>年ポルトガル</a:t>
            </a:r>
            <a:r>
              <a:rPr lang="ja-JP" altLang="en-US" dirty="0"/>
              <a:t>女王の</a:t>
            </a:r>
            <a:r>
              <a:rPr lang="ja-JP" altLang="en-US" dirty="0">
                <a:solidFill>
                  <a:srgbClr val="00B050"/>
                </a:solidFill>
              </a:rPr>
              <a:t>マリア</a:t>
            </a:r>
            <a:r>
              <a:rPr lang="en-US" altLang="ja-JP" dirty="0">
                <a:solidFill>
                  <a:srgbClr val="00B050"/>
                </a:solidFill>
              </a:rPr>
              <a:t>1</a:t>
            </a:r>
            <a:r>
              <a:rPr lang="ja-JP" altLang="en-US" dirty="0">
                <a:solidFill>
                  <a:srgbClr val="00B050"/>
                </a:solidFill>
              </a:rPr>
              <a:t>世</a:t>
            </a:r>
            <a:r>
              <a:rPr lang="ja-JP" altLang="en-US" dirty="0"/>
              <a:t>（</a:t>
            </a:r>
            <a:r>
              <a:rPr lang="en-US" altLang="ja-JP" dirty="0"/>
              <a:t>Dona Maria, a </a:t>
            </a:r>
            <a:r>
              <a:rPr lang="en-US" altLang="ja-JP" dirty="0" err="1"/>
              <a:t>Louca</a:t>
            </a:r>
            <a:r>
              <a:rPr lang="ja-JP" altLang="en-US" dirty="0"/>
              <a:t>）</a:t>
            </a:r>
            <a:r>
              <a:rPr lang="ja-JP" altLang="en-US" dirty="0" smtClean="0"/>
              <a:t>は</a:t>
            </a:r>
            <a:r>
              <a:rPr lang="ja-JP" altLang="en-US" dirty="0" smtClean="0">
                <a:solidFill>
                  <a:srgbClr val="0033CC"/>
                </a:solidFill>
              </a:rPr>
              <a:t>ブラジル</a:t>
            </a:r>
            <a:endParaRPr lang="en-US" altLang="ja-JP" dirty="0" smtClean="0">
              <a:solidFill>
                <a:srgbClr val="0033CC"/>
              </a:solidFill>
            </a:endParaRPr>
          </a:p>
          <a:p>
            <a:r>
              <a:rPr lang="ja-JP" altLang="en-US" dirty="0" smtClean="0">
                <a:solidFill>
                  <a:srgbClr val="0033CC"/>
                </a:solidFill>
              </a:rPr>
              <a:t>　での</a:t>
            </a:r>
            <a:r>
              <a:rPr lang="ja-JP" altLang="en-US" dirty="0">
                <a:solidFill>
                  <a:srgbClr val="0033CC"/>
                </a:solidFill>
              </a:rPr>
              <a:t>工業の禁止</a:t>
            </a:r>
            <a:r>
              <a:rPr lang="ja-JP" altLang="en-US" dirty="0"/>
              <a:t>を</a:t>
            </a:r>
            <a:r>
              <a:rPr lang="ja-JP" altLang="en-US" dirty="0" smtClean="0"/>
              <a:t>命じたため、造船</a:t>
            </a:r>
            <a:r>
              <a:rPr lang="ja-JP" altLang="en-US" dirty="0"/>
              <a:t>など</a:t>
            </a:r>
            <a:r>
              <a:rPr lang="ja-JP" altLang="en-US" dirty="0" smtClean="0"/>
              <a:t>の</a:t>
            </a:r>
            <a:r>
              <a:rPr lang="ja-JP" altLang="en-US" dirty="0">
                <a:solidFill>
                  <a:srgbClr val="FF0000"/>
                </a:solidFill>
              </a:rPr>
              <a:t>ブラジル工業は壊滅</a:t>
            </a:r>
            <a:r>
              <a:rPr lang="ja-JP" altLang="en-US" dirty="0"/>
              <a:t>した。</a:t>
            </a:r>
          </a:p>
          <a:p>
            <a:r>
              <a:rPr lang="ja-JP" altLang="en-US" dirty="0"/>
              <a:t>・</a:t>
            </a:r>
            <a:r>
              <a:rPr lang="en-US" altLang="ja-JP" dirty="0"/>
              <a:t>1807</a:t>
            </a:r>
            <a:r>
              <a:rPr lang="ja-JP" altLang="en-US" dirty="0"/>
              <a:t>年</a:t>
            </a:r>
            <a:r>
              <a:rPr lang="en-US" altLang="ja-JP" dirty="0"/>
              <a:t>11</a:t>
            </a:r>
            <a:r>
              <a:rPr lang="ja-JP" altLang="en-US" dirty="0" smtClean="0"/>
              <a:t>月ナポレオン</a:t>
            </a:r>
            <a:r>
              <a:rPr lang="ja-JP" altLang="en-US" dirty="0"/>
              <a:t>の大陸封鎖令に反抗した</a:t>
            </a:r>
            <a:r>
              <a:rPr lang="ja-JP" altLang="en-US" dirty="0">
                <a:solidFill>
                  <a:srgbClr val="00B050"/>
                </a:solidFill>
              </a:rPr>
              <a:t>マリア</a:t>
            </a:r>
            <a:r>
              <a:rPr lang="en-US" altLang="ja-JP" dirty="0">
                <a:solidFill>
                  <a:srgbClr val="00B050"/>
                </a:solidFill>
              </a:rPr>
              <a:t>1</a:t>
            </a:r>
            <a:r>
              <a:rPr lang="ja-JP" altLang="en-US" dirty="0">
                <a:solidFill>
                  <a:srgbClr val="00B050"/>
                </a:solidFill>
              </a:rPr>
              <a:t>世は</a:t>
            </a:r>
            <a:r>
              <a:rPr lang="ja-JP" altLang="en-US" dirty="0" smtClean="0"/>
              <a:t>、宮廷の</a:t>
            </a:r>
            <a:endParaRPr lang="en-US" altLang="ja-JP" dirty="0" smtClean="0"/>
          </a:p>
          <a:p>
            <a:r>
              <a:rPr lang="ja-JP" altLang="en-US" dirty="0"/>
              <a:t>　</a:t>
            </a:r>
            <a:r>
              <a:rPr lang="en-US" altLang="ja-JP" dirty="0" smtClean="0"/>
              <a:t>15,000</a:t>
            </a:r>
            <a:r>
              <a:rPr lang="ja-JP" altLang="en-US" dirty="0"/>
              <a:t>人と共にイギリス海軍に護衛されて</a:t>
            </a:r>
            <a:r>
              <a:rPr lang="ja-JP" altLang="en-US" dirty="0">
                <a:solidFill>
                  <a:srgbClr val="FF0000"/>
                </a:solidFill>
              </a:rPr>
              <a:t>リオデジャネイロ</a:t>
            </a:r>
            <a:r>
              <a:rPr lang="ja-JP" altLang="en-US" dirty="0" smtClean="0">
                <a:solidFill>
                  <a:srgbClr val="FF0000"/>
                </a:solidFill>
              </a:rPr>
              <a:t>に逃亡</a:t>
            </a:r>
            <a:r>
              <a:rPr lang="ja-JP" altLang="en-US" dirty="0" smtClean="0"/>
              <a:t>。</a:t>
            </a:r>
            <a:endParaRPr lang="ja-JP" altLang="en-US" dirty="0"/>
          </a:p>
          <a:p>
            <a:r>
              <a:rPr lang="ja-JP" altLang="en-US" dirty="0" smtClean="0"/>
              <a:t>・</a:t>
            </a:r>
            <a:r>
              <a:rPr lang="en-US" altLang="ja-JP" dirty="0" smtClean="0"/>
              <a:t>1822</a:t>
            </a:r>
            <a:r>
              <a:rPr lang="ja-JP" altLang="en-US" dirty="0"/>
              <a:t>年、ブラジルはポルトガルから</a:t>
            </a:r>
            <a:r>
              <a:rPr lang="ja-JP" altLang="en-US" dirty="0" smtClean="0"/>
              <a:t>独立。ポルトガルは小国</a:t>
            </a:r>
            <a:r>
              <a:rPr lang="ja-JP" altLang="en-US" dirty="0"/>
              <a:t>に</a:t>
            </a:r>
            <a:r>
              <a:rPr lang="ja-JP" altLang="en-US" dirty="0" smtClean="0"/>
              <a:t>戻った。</a:t>
            </a:r>
            <a:endParaRPr lang="ja-JP" altLang="en-US" dirty="0"/>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56" t="17412" r="23508" b="24706"/>
          <a:stretch/>
        </p:blipFill>
        <p:spPr bwMode="auto">
          <a:xfrm>
            <a:off x="7544489" y="3789040"/>
            <a:ext cx="1353671" cy="220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7544489" y="5994358"/>
            <a:ext cx="1275983" cy="369332"/>
          </a:xfrm>
          <a:prstGeom prst="rect">
            <a:avLst/>
          </a:prstGeom>
          <a:noFill/>
        </p:spPr>
        <p:txBody>
          <a:bodyPr wrap="square" rtlCol="0">
            <a:spAutoFit/>
          </a:bodyPr>
          <a:lstStyle/>
          <a:p>
            <a:r>
              <a:rPr kumimoji="1" lang="ja-JP" altLang="en-US" dirty="0" smtClean="0"/>
              <a:t>マリア</a:t>
            </a:r>
            <a:r>
              <a:rPr kumimoji="1" lang="en-US" altLang="ja-JP" dirty="0" smtClean="0"/>
              <a:t>1</a:t>
            </a:r>
            <a:r>
              <a:rPr kumimoji="1" lang="ja-JP" altLang="en-US" dirty="0" smtClean="0"/>
              <a:t>世</a:t>
            </a:r>
            <a:endParaRPr kumimoji="1" lang="ja-JP" altLang="en-US" dirty="0"/>
          </a:p>
        </p:txBody>
      </p:sp>
      <p:sp>
        <p:nvSpPr>
          <p:cNvPr id="6" name="正方形/長方形 5"/>
          <p:cNvSpPr/>
          <p:nvPr/>
        </p:nvSpPr>
        <p:spPr>
          <a:xfrm>
            <a:off x="6474621" y="6237312"/>
            <a:ext cx="2531462" cy="369332"/>
          </a:xfrm>
          <a:prstGeom prst="rect">
            <a:avLst/>
          </a:prstGeom>
        </p:spPr>
        <p:txBody>
          <a:bodyPr wrap="none">
            <a:spAutoFit/>
          </a:bodyPr>
          <a:lstStyle/>
          <a:p>
            <a:r>
              <a:rPr lang="en-US" altLang="ja-JP" dirty="0"/>
              <a:t>(</a:t>
            </a:r>
            <a:r>
              <a:rPr lang="ja-JP" altLang="en-US" dirty="0"/>
              <a:t>在位：</a:t>
            </a:r>
            <a:r>
              <a:rPr lang="en-US" altLang="ja-JP" dirty="0"/>
              <a:t>1777</a:t>
            </a:r>
            <a:r>
              <a:rPr lang="ja-JP" altLang="en-US" dirty="0"/>
              <a:t>年～</a:t>
            </a:r>
            <a:r>
              <a:rPr lang="en-US" altLang="ja-JP" dirty="0"/>
              <a:t>1816</a:t>
            </a:r>
            <a:r>
              <a:rPr lang="ja-JP" altLang="en-US" dirty="0"/>
              <a:t>年</a:t>
            </a:r>
            <a:r>
              <a:rPr lang="en-US" altLang="ja-JP" dirty="0"/>
              <a:t>)</a:t>
            </a:r>
            <a:endParaRPr lang="ja-JP" altLang="en-US" dirty="0"/>
          </a:p>
        </p:txBody>
      </p:sp>
      <p:pic>
        <p:nvPicPr>
          <p:cNvPr id="204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7551494" y="2346539"/>
            <a:ext cx="1404156" cy="1404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8399325" y="3573016"/>
            <a:ext cx="623889" cy="276999"/>
          </a:xfrm>
          <a:prstGeom prst="rect">
            <a:avLst/>
          </a:prstGeom>
        </p:spPr>
        <p:txBody>
          <a:bodyPr wrap="none">
            <a:spAutoFit/>
          </a:bodyPr>
          <a:lstStyle/>
          <a:p>
            <a:r>
              <a:rPr lang="en-US" altLang="ja-JP" sz="1200" dirty="0"/>
              <a:t>32mm </a:t>
            </a:r>
            <a:endParaRPr lang="ja-JP" altLang="en-US" sz="1200" dirty="0"/>
          </a:p>
        </p:txBody>
      </p:sp>
      <p:sp>
        <p:nvSpPr>
          <p:cNvPr id="8" name="正方形/長方形 7"/>
          <p:cNvSpPr/>
          <p:nvPr/>
        </p:nvSpPr>
        <p:spPr>
          <a:xfrm>
            <a:off x="7445538" y="2007985"/>
            <a:ext cx="1577676" cy="338554"/>
          </a:xfrm>
          <a:prstGeom prst="rect">
            <a:avLst/>
          </a:prstGeom>
        </p:spPr>
        <p:txBody>
          <a:bodyPr wrap="none">
            <a:spAutoFit/>
          </a:bodyPr>
          <a:lstStyle/>
          <a:p>
            <a:r>
              <a:rPr lang="en-US" altLang="ja-JP" sz="1600" dirty="0"/>
              <a:t>4</a:t>
            </a:r>
            <a:r>
              <a:rPr lang="ja-JP" altLang="en-US" sz="1600" dirty="0"/>
              <a:t>エスクード金貨</a:t>
            </a:r>
            <a:endParaRPr lang="ja-JP" altLang="en-US" sz="1600" dirty="0"/>
          </a:p>
        </p:txBody>
      </p:sp>
      <p:sp>
        <p:nvSpPr>
          <p:cNvPr id="9" name="テキスト ボックス 8"/>
          <p:cNvSpPr txBox="1"/>
          <p:nvPr/>
        </p:nvSpPr>
        <p:spPr>
          <a:xfrm>
            <a:off x="1889267" y="188640"/>
            <a:ext cx="5400600" cy="584775"/>
          </a:xfrm>
          <a:prstGeom prst="rect">
            <a:avLst/>
          </a:prstGeom>
          <a:noFill/>
        </p:spPr>
        <p:txBody>
          <a:bodyPr wrap="square" rtlCol="0">
            <a:spAutoFit/>
          </a:bodyPr>
          <a:lstStyle/>
          <a:p>
            <a:r>
              <a:rPr kumimoji="1" lang="ja-JP" altLang="en-US" sz="3200" dirty="0" smtClean="0"/>
              <a:t>ポルトガルに訪れたチャンス</a:t>
            </a:r>
            <a:endParaRPr kumimoji="1" lang="ja-JP" altLang="en-US" sz="3200" dirty="0"/>
          </a:p>
        </p:txBody>
      </p:sp>
      <p:cxnSp>
        <p:nvCxnSpPr>
          <p:cNvPr id="12" name="直線コネクタ 11"/>
          <p:cNvCxnSpPr/>
          <p:nvPr/>
        </p:nvCxnSpPr>
        <p:spPr>
          <a:xfrm>
            <a:off x="0" y="908720"/>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523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1052736"/>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01" y="1340768"/>
            <a:ext cx="8947828" cy="335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123728" y="260648"/>
            <a:ext cx="5400600" cy="584775"/>
          </a:xfrm>
          <a:prstGeom prst="rect">
            <a:avLst/>
          </a:prstGeom>
          <a:noFill/>
        </p:spPr>
        <p:txBody>
          <a:bodyPr wrap="square" rtlCol="0">
            <a:spAutoFit/>
          </a:bodyPr>
          <a:lstStyle/>
          <a:p>
            <a:r>
              <a:rPr kumimoji="1" lang="en-US" altLang="ja-JP" sz="3200" dirty="0" smtClean="0"/>
              <a:t>5</a:t>
            </a:r>
            <a:r>
              <a:rPr kumimoji="1" lang="ja-JP" altLang="en-US" sz="3200" dirty="0" err="1" smtClean="0"/>
              <a:t>つの</a:t>
            </a:r>
            <a:r>
              <a:rPr kumimoji="1" lang="ja-JP" altLang="en-US" sz="3200" dirty="0" smtClean="0"/>
              <a:t>時代</a:t>
            </a:r>
            <a:r>
              <a:rPr lang="ja-JP" altLang="en-US" sz="3200" dirty="0" smtClean="0"/>
              <a:t>区分と経済的特徴</a:t>
            </a:r>
            <a:endParaRPr kumimoji="1" lang="ja-JP" altLang="en-US" sz="3200" dirty="0"/>
          </a:p>
        </p:txBody>
      </p:sp>
      <p:sp>
        <p:nvSpPr>
          <p:cNvPr id="6" name="テキスト ボックス 5"/>
          <p:cNvSpPr txBox="1"/>
          <p:nvPr/>
        </p:nvSpPr>
        <p:spPr>
          <a:xfrm>
            <a:off x="251520" y="4941168"/>
            <a:ext cx="8568952" cy="1631216"/>
          </a:xfrm>
          <a:prstGeom prst="rect">
            <a:avLst/>
          </a:prstGeom>
          <a:noFill/>
        </p:spPr>
        <p:txBody>
          <a:bodyPr wrap="square" rtlCol="0">
            <a:spAutoFit/>
          </a:bodyPr>
          <a:lstStyle/>
          <a:p>
            <a:r>
              <a:rPr kumimoji="1" lang="ja-JP" altLang="en-US" sz="2000" dirty="0" smtClean="0"/>
              <a:t>・古代は領土の拡大とともに財政収入が増えたので、軍事国家が栄えた。</a:t>
            </a:r>
            <a:endParaRPr kumimoji="1" lang="en-US" altLang="ja-JP" sz="2000" dirty="0" smtClean="0"/>
          </a:p>
          <a:p>
            <a:r>
              <a:rPr lang="ja-JP" altLang="en-US" sz="2000" dirty="0" smtClean="0"/>
              <a:t>・中世は宗教の支配の下で地方分権的な都市国家が連携して貿易していた。</a:t>
            </a:r>
            <a:endParaRPr lang="en-US" altLang="ja-JP" sz="2000" dirty="0" smtClean="0"/>
          </a:p>
          <a:p>
            <a:r>
              <a:rPr kumimoji="1" lang="ja-JP" altLang="en-US" sz="2000" dirty="0" smtClean="0">
                <a:solidFill>
                  <a:srgbClr val="FF0000"/>
                </a:solidFill>
              </a:rPr>
              <a:t>・近世は商工業経営者が絶対王政を財政的に支え、海外貿易を促進した。</a:t>
            </a:r>
            <a:endParaRPr kumimoji="1" lang="en-US" altLang="ja-JP" sz="2000" dirty="0" smtClean="0">
              <a:solidFill>
                <a:srgbClr val="FF0000"/>
              </a:solidFill>
            </a:endParaRPr>
          </a:p>
          <a:p>
            <a:r>
              <a:rPr lang="ja-JP" altLang="en-US" sz="2000" dirty="0" smtClean="0">
                <a:solidFill>
                  <a:srgbClr val="2F0DF9"/>
                </a:solidFill>
              </a:rPr>
              <a:t>・近代は市民勢力による王権排除、産業革命と植民地獲得競争が激化した。</a:t>
            </a:r>
            <a:endParaRPr lang="en-US" altLang="ja-JP" sz="2000" dirty="0" smtClean="0">
              <a:solidFill>
                <a:srgbClr val="2F0DF9"/>
              </a:solidFill>
            </a:endParaRPr>
          </a:p>
          <a:p>
            <a:r>
              <a:rPr kumimoji="1" lang="ja-JP" altLang="en-US" sz="2000" dirty="0" smtClean="0"/>
              <a:t>・現代は領土拡張が飽和し、国が勝手に発行</a:t>
            </a:r>
            <a:r>
              <a:rPr lang="ja-JP" altLang="en-US" sz="2000" dirty="0" smtClean="0"/>
              <a:t>した貨幣が</a:t>
            </a:r>
            <a:r>
              <a:rPr kumimoji="1" lang="ja-JP" altLang="en-US" sz="2000" dirty="0" smtClean="0"/>
              <a:t>増殖する時代となった。</a:t>
            </a:r>
            <a:endParaRPr kumimoji="1" lang="ja-JP" altLang="en-US" sz="2000" dirty="0"/>
          </a:p>
        </p:txBody>
      </p:sp>
    </p:spTree>
    <p:extLst>
      <p:ext uri="{BB962C8B-B14F-4D97-AF65-F5344CB8AC3E}">
        <p14:creationId xmlns:p14="http://schemas.microsoft.com/office/powerpoint/2010/main" val="36356404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15616" y="188640"/>
            <a:ext cx="7272808" cy="523220"/>
          </a:xfrm>
          <a:prstGeom prst="rect">
            <a:avLst/>
          </a:prstGeom>
          <a:noFill/>
        </p:spPr>
        <p:txBody>
          <a:bodyPr wrap="square" rtlCol="0">
            <a:spAutoFit/>
          </a:bodyPr>
          <a:lstStyle/>
          <a:p>
            <a:r>
              <a:rPr lang="ja-JP" altLang="en-US" sz="2800" dirty="0" smtClean="0"/>
              <a:t>なぜ小国オランダは世界制覇ができたのか？</a:t>
            </a:r>
            <a:endParaRPr kumimoji="1" lang="en-US" altLang="ja-JP" sz="2800" dirty="0" smtClean="0"/>
          </a:p>
        </p:txBody>
      </p:sp>
      <p:cxnSp>
        <p:nvCxnSpPr>
          <p:cNvPr id="3" name="直線コネクタ 2"/>
          <p:cNvCxnSpPr/>
          <p:nvPr/>
        </p:nvCxnSpPr>
        <p:spPr>
          <a:xfrm>
            <a:off x="0" y="836712"/>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grpSp>
        <p:nvGrpSpPr>
          <p:cNvPr id="8" name="グループ化 7"/>
          <p:cNvGrpSpPr/>
          <p:nvPr/>
        </p:nvGrpSpPr>
        <p:grpSpPr>
          <a:xfrm>
            <a:off x="245693" y="985539"/>
            <a:ext cx="8835897" cy="5672787"/>
            <a:chOff x="323528" y="950699"/>
            <a:chExt cx="8835897" cy="5672787"/>
          </a:xfrm>
        </p:grpSpPr>
        <p:sp>
          <p:nvSpPr>
            <p:cNvPr id="5" name="テキスト ボックス 4"/>
            <p:cNvSpPr txBox="1"/>
            <p:nvPr/>
          </p:nvSpPr>
          <p:spPr>
            <a:xfrm>
              <a:off x="4838945" y="950699"/>
              <a:ext cx="4320480" cy="3754874"/>
            </a:xfrm>
            <a:prstGeom prst="rect">
              <a:avLst/>
            </a:prstGeom>
            <a:noFill/>
          </p:spPr>
          <p:txBody>
            <a:bodyPr wrap="square" rtlCol="0">
              <a:spAutoFit/>
            </a:bodyPr>
            <a:lstStyle/>
            <a:p>
              <a:r>
                <a:rPr lang="en-US" altLang="ja-JP" sz="2000" dirty="0" smtClean="0"/>
                <a:t>[1]</a:t>
              </a:r>
              <a:r>
                <a:rPr lang="ja-JP" altLang="en-US" sz="2000" dirty="0"/>
                <a:t>オランダ方式</a:t>
              </a:r>
              <a:r>
                <a:rPr lang="ja-JP" altLang="en-US" dirty="0"/>
                <a:t>～　</a:t>
              </a:r>
              <a:r>
                <a:rPr lang="ja-JP" altLang="en-US" dirty="0">
                  <a:solidFill>
                    <a:srgbClr val="FF0000"/>
                  </a:solidFill>
                </a:rPr>
                <a:t>低リスク・低リタ－ン</a:t>
              </a:r>
              <a:endParaRPr lang="en-US" altLang="ja-JP" dirty="0">
                <a:solidFill>
                  <a:srgbClr val="FF0000"/>
                </a:solidFill>
              </a:endParaRPr>
            </a:p>
            <a:p>
              <a:r>
                <a:rPr lang="ja-JP" altLang="en-US" dirty="0"/>
                <a:t>低配当株券による資金調達</a:t>
              </a:r>
              <a:endParaRPr lang="en-US" altLang="ja-JP" dirty="0"/>
            </a:p>
            <a:p>
              <a:r>
                <a:rPr lang="en-US" altLang="ja-JP" dirty="0" smtClean="0"/>
                <a:t>1</a:t>
              </a:r>
              <a:r>
                <a:rPr lang="ja-JP" altLang="en-US" dirty="0"/>
                <a:t>）船が沈没しても、一定の配当がでる。</a:t>
              </a:r>
              <a:endParaRPr lang="en-US" altLang="ja-JP" dirty="0"/>
            </a:p>
            <a:p>
              <a:r>
                <a:rPr lang="en-US" altLang="ja-JP" dirty="0"/>
                <a:t>2</a:t>
              </a:r>
              <a:r>
                <a:rPr lang="ja-JP" altLang="en-US" dirty="0"/>
                <a:t>）株式相場の変動が小さく、リスクが低い</a:t>
              </a:r>
              <a:endParaRPr lang="en-US" altLang="ja-JP" dirty="0"/>
            </a:p>
            <a:p>
              <a:r>
                <a:rPr lang="en-US" altLang="ja-JP" dirty="0"/>
                <a:t>3</a:t>
              </a:r>
              <a:r>
                <a:rPr lang="ja-JP" altLang="en-US" dirty="0"/>
                <a:t>）株主に経営権がある。</a:t>
              </a:r>
              <a:endParaRPr lang="en-US" altLang="ja-JP" dirty="0"/>
            </a:p>
            <a:p>
              <a:r>
                <a:rPr lang="en-US" altLang="ja-JP" dirty="0"/>
                <a:t>4</a:t>
              </a:r>
              <a:r>
                <a:rPr lang="ja-JP" altLang="en-US" dirty="0"/>
                <a:t>）株主の損害責任は集金資金の</a:t>
              </a:r>
              <a:r>
                <a:rPr lang="ja-JP" altLang="en-US" dirty="0" smtClean="0"/>
                <a:t>範囲内</a:t>
              </a:r>
              <a:endParaRPr lang="en-US" altLang="ja-JP" dirty="0" smtClean="0"/>
            </a:p>
            <a:p>
              <a:endParaRPr lang="en-US" altLang="ja-JP" dirty="0"/>
            </a:p>
            <a:p>
              <a:r>
                <a:rPr lang="en-US" altLang="ja-JP" sz="2000" dirty="0" smtClean="0"/>
                <a:t>[2]</a:t>
              </a:r>
              <a:r>
                <a:rPr lang="ja-JP" altLang="en-US" sz="2000" dirty="0" smtClean="0"/>
                <a:t>イギリス方式</a:t>
              </a:r>
              <a:r>
                <a:rPr lang="ja-JP" altLang="en-US" dirty="0"/>
                <a:t>～　</a:t>
              </a:r>
              <a:r>
                <a:rPr lang="ja-JP" altLang="en-US" dirty="0">
                  <a:solidFill>
                    <a:srgbClr val="1903BF"/>
                  </a:solidFill>
                </a:rPr>
                <a:t>高リスク・高リタ－ン</a:t>
              </a:r>
              <a:endParaRPr lang="en-US" altLang="ja-JP" dirty="0">
                <a:solidFill>
                  <a:srgbClr val="1903BF"/>
                </a:solidFill>
              </a:endParaRPr>
            </a:p>
            <a:p>
              <a:r>
                <a:rPr lang="ja-JP" altLang="en-US" dirty="0" smtClean="0"/>
                <a:t>航海毎の株券発行による資金調達</a:t>
              </a:r>
              <a:endParaRPr lang="en-US" altLang="ja-JP" dirty="0" smtClean="0"/>
            </a:p>
            <a:p>
              <a:r>
                <a:rPr lang="en-US" altLang="ja-JP" dirty="0" smtClean="0"/>
                <a:t>1</a:t>
              </a:r>
              <a:r>
                <a:rPr lang="ja-JP" altLang="en-US" dirty="0" smtClean="0"/>
                <a:t>）船が沈没すると出資金を回収できない。</a:t>
              </a:r>
              <a:endParaRPr lang="en-US" altLang="ja-JP" dirty="0" smtClean="0"/>
            </a:p>
            <a:p>
              <a:r>
                <a:rPr lang="en-US" altLang="ja-JP" dirty="0"/>
                <a:t>2</a:t>
              </a:r>
              <a:r>
                <a:rPr lang="ja-JP" altLang="en-US" dirty="0" smtClean="0"/>
                <a:t>）株式相場の変動が大きく、リスクが高い</a:t>
              </a:r>
              <a:endParaRPr lang="en-US" altLang="ja-JP" dirty="0" smtClean="0"/>
            </a:p>
            <a:p>
              <a:r>
                <a:rPr lang="en-US" altLang="ja-JP" dirty="0" smtClean="0"/>
                <a:t>3</a:t>
              </a:r>
              <a:r>
                <a:rPr lang="ja-JP" altLang="en-US" dirty="0" smtClean="0"/>
                <a:t>）株主に経営権がない。</a:t>
              </a:r>
              <a:endParaRPr lang="en-US" altLang="ja-JP" dirty="0" smtClean="0"/>
            </a:p>
            <a:p>
              <a:r>
                <a:rPr lang="en-US" altLang="ja-JP" dirty="0"/>
                <a:t>4</a:t>
              </a:r>
              <a:r>
                <a:rPr lang="ja-JP" altLang="en-US" dirty="0" smtClean="0"/>
                <a:t>）株主が引き受ける損害責任は無限</a:t>
              </a:r>
              <a:endParaRPr lang="en-US" altLang="ja-JP" dirty="0" smtClean="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03137"/>
              <a:ext cx="4552635" cy="364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323528" y="4869160"/>
              <a:ext cx="8209659" cy="1754326"/>
            </a:xfrm>
            <a:prstGeom prst="rect">
              <a:avLst/>
            </a:prstGeom>
          </p:spPr>
          <p:txBody>
            <a:bodyPr wrap="square">
              <a:spAutoFit/>
            </a:bodyPr>
            <a:lstStyle/>
            <a:p>
              <a:pPr lvl="0"/>
              <a:r>
                <a:rPr lang="ja-JP" altLang="en-US" dirty="0" smtClean="0">
                  <a:solidFill>
                    <a:prstClr val="black"/>
                  </a:solidFill>
                </a:rPr>
                <a:t>・両国とも高い</a:t>
              </a:r>
              <a:r>
                <a:rPr lang="ja-JP" altLang="en-US" dirty="0">
                  <a:solidFill>
                    <a:prstClr val="black"/>
                  </a:solidFill>
                </a:rPr>
                <a:t>造船技術を有して</a:t>
              </a:r>
              <a:r>
                <a:rPr lang="ja-JP" altLang="en-US" dirty="0" smtClean="0">
                  <a:solidFill>
                    <a:prstClr val="black"/>
                  </a:solidFill>
                </a:rPr>
                <a:t>いた（イスラムは陸路輸送）。</a:t>
              </a:r>
              <a:endParaRPr lang="en-US" altLang="ja-JP" dirty="0">
                <a:solidFill>
                  <a:prstClr val="black"/>
                </a:solidFill>
              </a:endParaRPr>
            </a:p>
            <a:p>
              <a:pPr lvl="0"/>
              <a:r>
                <a:rPr lang="ja-JP" altLang="en-US" dirty="0" smtClean="0">
                  <a:solidFill>
                    <a:prstClr val="black"/>
                  </a:solidFill>
                </a:rPr>
                <a:t>・両国はアジア</a:t>
              </a:r>
              <a:r>
                <a:rPr lang="ja-JP" altLang="en-US" dirty="0">
                  <a:solidFill>
                    <a:prstClr val="black"/>
                  </a:solidFill>
                </a:rPr>
                <a:t>との直接</a:t>
              </a:r>
              <a:r>
                <a:rPr lang="ja-JP" altLang="en-US" dirty="0" smtClean="0">
                  <a:solidFill>
                    <a:prstClr val="black"/>
                  </a:solidFill>
                </a:rPr>
                <a:t>貿易（中飛ばし）で</a:t>
              </a:r>
              <a:r>
                <a:rPr lang="ja-JP" altLang="en-US" dirty="0">
                  <a:solidFill>
                    <a:prstClr val="black"/>
                  </a:solidFill>
                </a:rPr>
                <a:t>富を蓄積した</a:t>
              </a:r>
              <a:r>
                <a:rPr lang="ja-JP" altLang="en-US" dirty="0" smtClean="0">
                  <a:solidFill>
                    <a:prstClr val="black"/>
                  </a:solidFill>
                </a:rPr>
                <a:t>。→　イスラム帝国の衰退</a:t>
              </a:r>
              <a:endParaRPr lang="en-US" altLang="ja-JP" dirty="0">
                <a:solidFill>
                  <a:prstClr val="black"/>
                </a:solidFill>
              </a:endParaRPr>
            </a:p>
            <a:p>
              <a:pPr lvl="0"/>
              <a:r>
                <a:rPr lang="ja-JP" altLang="en-US" dirty="0">
                  <a:solidFill>
                    <a:prstClr val="black"/>
                  </a:solidFill>
                </a:rPr>
                <a:t>・</a:t>
              </a:r>
              <a:r>
                <a:rPr lang="ja-JP" altLang="en-US" dirty="0">
                  <a:solidFill>
                    <a:srgbClr val="FF0000"/>
                  </a:solidFill>
                </a:rPr>
                <a:t>オランダ東インド会社の</a:t>
              </a:r>
              <a:r>
                <a:rPr lang="ja-JP" altLang="en-US" dirty="0" smtClean="0">
                  <a:solidFill>
                    <a:srgbClr val="FF0000"/>
                  </a:solidFill>
                </a:rPr>
                <a:t>株券の方が富裕層の</a:t>
              </a:r>
              <a:r>
                <a:rPr lang="ja-JP" altLang="en-US" dirty="0">
                  <a:solidFill>
                    <a:srgbClr val="FF0000"/>
                  </a:solidFill>
                </a:rPr>
                <a:t>人気を集めた</a:t>
              </a:r>
              <a:r>
                <a:rPr lang="ja-JP" altLang="en-US" dirty="0" smtClean="0">
                  <a:solidFill>
                    <a:srgbClr val="FF0000"/>
                  </a:solidFill>
                </a:rPr>
                <a:t>から（高い集金力）</a:t>
              </a:r>
              <a:endParaRPr lang="en-US" altLang="ja-JP" dirty="0" smtClean="0">
                <a:solidFill>
                  <a:srgbClr val="FF0000"/>
                </a:solidFill>
              </a:endParaRPr>
            </a:p>
            <a:p>
              <a:pPr lvl="0"/>
              <a:r>
                <a:rPr lang="ja-JP" altLang="en-US" dirty="0" smtClean="0"/>
                <a:t>・</a:t>
              </a:r>
              <a:r>
                <a:rPr lang="ja-JP" altLang="en-US" dirty="0" smtClean="0">
                  <a:solidFill>
                    <a:srgbClr val="0033CC"/>
                  </a:solidFill>
                </a:rPr>
                <a:t>オランダはヨ－ロッパの商品を一手に販売していたから（高い販売力）</a:t>
              </a:r>
              <a:endParaRPr lang="en-US" altLang="ja-JP" dirty="0" smtClean="0">
                <a:solidFill>
                  <a:srgbClr val="0033CC"/>
                </a:solidFill>
              </a:endParaRPr>
            </a:p>
            <a:p>
              <a:pPr lvl="0"/>
              <a:r>
                <a:rPr lang="ja-JP" altLang="en-US" dirty="0" smtClean="0"/>
                <a:t>・</a:t>
              </a:r>
              <a:r>
                <a:rPr lang="ja-JP" altLang="en-US" dirty="0" smtClean="0">
                  <a:solidFill>
                    <a:srgbClr val="00B050"/>
                  </a:solidFill>
                </a:rPr>
                <a:t>アンボイナ事件以後、オランダが香辛料貿易を独占したから（</a:t>
              </a:r>
              <a:r>
                <a:rPr lang="en-US" altLang="ja-JP" dirty="0" smtClean="0">
                  <a:solidFill>
                    <a:srgbClr val="00B050"/>
                  </a:solidFill>
                </a:rPr>
                <a:t>30</a:t>
              </a:r>
              <a:r>
                <a:rPr lang="ja-JP" altLang="en-US" dirty="0" smtClean="0">
                  <a:solidFill>
                    <a:srgbClr val="00B050"/>
                  </a:solidFill>
                </a:rPr>
                <a:t>倍の利益）</a:t>
              </a:r>
              <a:endParaRPr lang="en-US" altLang="ja-JP" dirty="0" smtClean="0">
                <a:solidFill>
                  <a:srgbClr val="00B050"/>
                </a:solidFill>
              </a:endParaRPr>
            </a:p>
            <a:p>
              <a:pPr lvl="0"/>
              <a:r>
                <a:rPr lang="ja-JP" altLang="en-US" dirty="0" smtClean="0">
                  <a:solidFill>
                    <a:srgbClr val="FF0000"/>
                  </a:solidFill>
                </a:rPr>
                <a:t>・その後オランダはイギリスに軍事力で抑え込まれ、イギリスが覇権を握る。</a:t>
              </a:r>
              <a:endParaRPr lang="en-US" altLang="ja-JP" dirty="0">
                <a:solidFill>
                  <a:srgbClr val="FF0000"/>
                </a:solidFill>
              </a:endParaRPr>
            </a:p>
          </p:txBody>
        </p:sp>
      </p:grpSp>
    </p:spTree>
    <p:extLst>
      <p:ext uri="{BB962C8B-B14F-4D97-AF65-F5344CB8AC3E}">
        <p14:creationId xmlns:p14="http://schemas.microsoft.com/office/powerpoint/2010/main" val="23449581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835696" y="188640"/>
            <a:ext cx="4176464" cy="523220"/>
          </a:xfrm>
          <a:prstGeom prst="rect">
            <a:avLst/>
          </a:prstGeom>
          <a:noFill/>
        </p:spPr>
        <p:txBody>
          <a:bodyPr wrap="square" rtlCol="0">
            <a:spAutoFit/>
          </a:bodyPr>
          <a:lstStyle/>
          <a:p>
            <a:r>
              <a:rPr kumimoji="1" lang="ja-JP" altLang="en-US" sz="2800" dirty="0" smtClean="0"/>
              <a:t>闇に葬られた植民地抗争</a:t>
            </a:r>
            <a:endParaRPr kumimoji="1" lang="en-US" altLang="ja-JP" sz="2800" dirty="0" smtClean="0"/>
          </a:p>
        </p:txBody>
      </p:sp>
      <p:cxnSp>
        <p:nvCxnSpPr>
          <p:cNvPr id="3" name="直線コネクタ 2"/>
          <p:cNvCxnSpPr/>
          <p:nvPr/>
        </p:nvCxnSpPr>
        <p:spPr>
          <a:xfrm>
            <a:off x="0" y="836712"/>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692533" y="971019"/>
            <a:ext cx="7488832" cy="2954655"/>
          </a:xfrm>
          <a:prstGeom prst="rect">
            <a:avLst/>
          </a:prstGeom>
        </p:spPr>
        <p:txBody>
          <a:bodyPr wrap="square">
            <a:spAutoFit/>
          </a:bodyPr>
          <a:lstStyle/>
          <a:p>
            <a:r>
              <a:rPr lang="ja-JP" altLang="en-US" dirty="0" smtClean="0"/>
              <a:t>・</a:t>
            </a:r>
            <a:r>
              <a:rPr lang="ja-JP" altLang="en-US" sz="2400" dirty="0">
                <a:solidFill>
                  <a:srgbClr val="0033CC"/>
                </a:solidFill>
              </a:rPr>
              <a:t>アンボイナ</a:t>
            </a:r>
            <a:r>
              <a:rPr lang="ja-JP" altLang="en-US" sz="2400" dirty="0" smtClean="0">
                <a:solidFill>
                  <a:srgbClr val="0033CC"/>
                </a:solidFill>
              </a:rPr>
              <a:t>事件</a:t>
            </a:r>
            <a:r>
              <a:rPr lang="ja-JP" altLang="en-US" dirty="0" smtClean="0">
                <a:solidFill>
                  <a:srgbClr val="0033CC"/>
                </a:solidFill>
              </a:rPr>
              <a:t>とは</a:t>
            </a:r>
            <a:r>
              <a:rPr lang="en-US" altLang="ja-JP" dirty="0" smtClean="0"/>
              <a:t>1623</a:t>
            </a:r>
            <a:r>
              <a:rPr lang="ja-JP" altLang="en-US" dirty="0"/>
              <a:t>年</a:t>
            </a:r>
            <a:r>
              <a:rPr lang="en-US" altLang="ja-JP" dirty="0"/>
              <a:t>3</a:t>
            </a:r>
            <a:r>
              <a:rPr lang="ja-JP" altLang="en-US" dirty="0"/>
              <a:t>月</a:t>
            </a:r>
            <a:r>
              <a:rPr lang="en-US" altLang="ja-JP" dirty="0"/>
              <a:t>9</a:t>
            </a:r>
            <a:r>
              <a:rPr lang="ja-JP" altLang="en-US" dirty="0"/>
              <a:t>日にオランダがモルッカ諸島アンボイナ島にある</a:t>
            </a:r>
            <a:r>
              <a:rPr lang="ja-JP" altLang="en-US" dirty="0">
                <a:solidFill>
                  <a:srgbClr val="C00000"/>
                </a:solidFill>
              </a:rPr>
              <a:t>イギリス東インド会社の商館員</a:t>
            </a:r>
            <a:r>
              <a:rPr lang="en-US" altLang="ja-JP" dirty="0">
                <a:solidFill>
                  <a:srgbClr val="C00000"/>
                </a:solidFill>
              </a:rPr>
              <a:t>30</a:t>
            </a:r>
            <a:r>
              <a:rPr lang="ja-JP" altLang="en-US" dirty="0">
                <a:solidFill>
                  <a:srgbClr val="C00000"/>
                </a:solidFill>
              </a:rPr>
              <a:t>名を拷問にかけ、殺害した</a:t>
            </a:r>
            <a:r>
              <a:rPr lang="ja-JP" altLang="en-US" dirty="0" smtClean="0">
                <a:solidFill>
                  <a:srgbClr val="C00000"/>
                </a:solidFill>
              </a:rPr>
              <a:t>事件</a:t>
            </a:r>
            <a:r>
              <a:rPr lang="ja-JP" altLang="en-US" dirty="0" smtClean="0"/>
              <a:t>。</a:t>
            </a:r>
            <a:endParaRPr lang="en-US" altLang="ja-JP" dirty="0" smtClean="0"/>
          </a:p>
          <a:p>
            <a:r>
              <a:rPr lang="ja-JP" altLang="en-US" dirty="0" smtClean="0"/>
              <a:t>オランダ</a:t>
            </a:r>
            <a:r>
              <a:rPr lang="ja-JP" altLang="en-US" dirty="0"/>
              <a:t>当局はタワーソンをはじめイギリス人</a:t>
            </a:r>
            <a:r>
              <a:rPr lang="en-US" altLang="ja-JP" dirty="0"/>
              <a:t>9</a:t>
            </a:r>
            <a:r>
              <a:rPr lang="ja-JP" altLang="en-US" dirty="0"/>
              <a:t>名、</a:t>
            </a:r>
            <a:r>
              <a:rPr lang="ja-JP" altLang="en-US" dirty="0">
                <a:solidFill>
                  <a:srgbClr val="0033CC"/>
                </a:solidFill>
              </a:rPr>
              <a:t>日本人</a:t>
            </a:r>
            <a:r>
              <a:rPr lang="en-US" altLang="ja-JP" dirty="0">
                <a:solidFill>
                  <a:srgbClr val="0033CC"/>
                </a:solidFill>
              </a:rPr>
              <a:t>10</a:t>
            </a:r>
            <a:r>
              <a:rPr lang="ja-JP" altLang="en-US" dirty="0" smtClean="0">
                <a:solidFill>
                  <a:srgbClr val="0033CC"/>
                </a:solidFill>
              </a:rPr>
              <a:t>名（傭兵）</a:t>
            </a:r>
            <a:r>
              <a:rPr lang="ja-JP" altLang="en-US" dirty="0" smtClean="0"/>
              <a:t>、</a:t>
            </a:r>
            <a:r>
              <a:rPr lang="ja-JP" altLang="en-US" dirty="0"/>
              <a:t>ポルトガル人</a:t>
            </a:r>
            <a:r>
              <a:rPr lang="en-US" altLang="ja-JP" dirty="0"/>
              <a:t>1</a:t>
            </a:r>
            <a:r>
              <a:rPr lang="ja-JP" altLang="en-US" dirty="0"/>
              <a:t>名を斬首した</a:t>
            </a:r>
            <a:r>
              <a:rPr lang="ja-JP" altLang="en-US" dirty="0" smtClean="0"/>
              <a:t>。</a:t>
            </a:r>
            <a:r>
              <a:rPr lang="ja-JP" altLang="en-US" dirty="0" smtClean="0">
                <a:solidFill>
                  <a:srgbClr val="00B050"/>
                </a:solidFill>
              </a:rPr>
              <a:t>日本人は世界の覇権争いに絡んでいた！</a:t>
            </a:r>
            <a:endParaRPr lang="en-US" altLang="ja-JP" dirty="0" smtClean="0">
              <a:solidFill>
                <a:srgbClr val="00B050"/>
              </a:solidFill>
            </a:endParaRPr>
          </a:p>
          <a:p>
            <a:r>
              <a:rPr lang="ja-JP" altLang="en-US" sz="900" dirty="0" smtClean="0"/>
              <a:t> </a:t>
            </a:r>
            <a:endParaRPr lang="en-US" altLang="ja-JP" sz="900" dirty="0"/>
          </a:p>
          <a:p>
            <a:r>
              <a:rPr lang="ja-JP" altLang="en-US" dirty="0" smtClean="0"/>
              <a:t>・</a:t>
            </a:r>
            <a:r>
              <a:rPr lang="ja-JP" altLang="en-US" dirty="0"/>
              <a:t>当時オランダはイギリスの毛織物製品を</a:t>
            </a:r>
            <a:r>
              <a:rPr lang="ja-JP" altLang="en-US" dirty="0" smtClean="0"/>
              <a:t>輸出（中継貿易）して</a:t>
            </a:r>
            <a:r>
              <a:rPr lang="ja-JP" altLang="en-US" dirty="0"/>
              <a:t>いたので</a:t>
            </a:r>
            <a:r>
              <a:rPr lang="ja-JP" altLang="en-US" dirty="0" smtClean="0"/>
              <a:t>、</a:t>
            </a:r>
            <a:endParaRPr lang="en-US" altLang="ja-JP" dirty="0" smtClean="0"/>
          </a:p>
          <a:p>
            <a:r>
              <a:rPr lang="ja-JP" altLang="en-US" dirty="0"/>
              <a:t>　</a:t>
            </a:r>
            <a:r>
              <a:rPr lang="ja-JP" altLang="en-US" dirty="0" smtClean="0"/>
              <a:t>イギリス</a:t>
            </a:r>
            <a:r>
              <a:rPr lang="ja-JP" altLang="en-US" dirty="0"/>
              <a:t>はこの事件を問題にしなかった</a:t>
            </a:r>
            <a:r>
              <a:rPr lang="ja-JP" altLang="en-US" dirty="0" smtClean="0"/>
              <a:t>。</a:t>
            </a:r>
            <a:r>
              <a:rPr lang="ja-JP" altLang="en-US" dirty="0" smtClean="0">
                <a:solidFill>
                  <a:srgbClr val="00B050"/>
                </a:solidFill>
              </a:rPr>
              <a:t>国家にとって経済が最優先！</a:t>
            </a:r>
            <a:endParaRPr lang="ja-JP" altLang="en-US" dirty="0">
              <a:solidFill>
                <a:srgbClr val="00B050"/>
              </a:solidFill>
            </a:endParaRPr>
          </a:p>
          <a:p>
            <a:pPr lvl="0"/>
            <a:r>
              <a:rPr lang="ja-JP" altLang="en-US" sz="900" dirty="0" smtClean="0">
                <a:solidFill>
                  <a:prstClr val="black"/>
                </a:solidFill>
              </a:rPr>
              <a:t>  </a:t>
            </a:r>
            <a:endParaRPr lang="en-US" altLang="ja-JP" sz="900" dirty="0">
              <a:solidFill>
                <a:prstClr val="black"/>
              </a:solidFill>
            </a:endParaRPr>
          </a:p>
          <a:p>
            <a:pPr lvl="0"/>
            <a:r>
              <a:rPr lang="ja-JP" altLang="en-US" dirty="0">
                <a:solidFill>
                  <a:prstClr val="black"/>
                </a:solidFill>
              </a:rPr>
              <a:t>・この事件により、イギリスの香辛料貿易は頓挫し、</a:t>
            </a:r>
            <a:r>
              <a:rPr lang="ja-JP" altLang="en-US" dirty="0">
                <a:solidFill>
                  <a:srgbClr val="FF0000"/>
                </a:solidFill>
              </a:rPr>
              <a:t>オランダ</a:t>
            </a:r>
            <a:r>
              <a:rPr lang="ja-JP" altLang="en-US" dirty="0" smtClean="0">
                <a:solidFill>
                  <a:srgbClr val="FF0000"/>
                </a:solidFill>
              </a:rPr>
              <a:t>が香辛料</a:t>
            </a:r>
            <a:r>
              <a:rPr lang="ja-JP" altLang="en-US" dirty="0">
                <a:solidFill>
                  <a:srgbClr val="FF0000"/>
                </a:solidFill>
              </a:rPr>
              <a:t>貿易</a:t>
            </a:r>
            <a:r>
              <a:rPr lang="ja-JP" altLang="en-US" dirty="0" smtClean="0">
                <a:solidFill>
                  <a:srgbClr val="FF0000"/>
                </a:solidFill>
              </a:rPr>
              <a:t>の</a:t>
            </a:r>
            <a:r>
              <a:rPr lang="ja-JP" altLang="en-US" dirty="0">
                <a:solidFill>
                  <a:srgbClr val="FF0000"/>
                </a:solidFill>
              </a:rPr>
              <a:t>権益を独占した</a:t>
            </a:r>
            <a:r>
              <a:rPr lang="ja-JP" altLang="en-US" dirty="0">
                <a:solidFill>
                  <a:prstClr val="black"/>
                </a:solidFill>
              </a:rPr>
              <a:t>。東南アジアから撤退したイギリスは、インド・ムガル帝国（綿栽培）へ矛先を向けることとなった</a:t>
            </a:r>
            <a:r>
              <a:rPr lang="ja-JP" altLang="en-US" dirty="0" smtClean="0">
                <a:solidFill>
                  <a:prstClr val="black"/>
                </a:solidFill>
              </a:rPr>
              <a:t>。イギリスの</a:t>
            </a:r>
            <a:r>
              <a:rPr lang="ja-JP" altLang="en-US" dirty="0" smtClean="0">
                <a:solidFill>
                  <a:srgbClr val="00B050"/>
                </a:solidFill>
              </a:rPr>
              <a:t>産業革命は綿工業から起こる</a:t>
            </a:r>
            <a:endParaRPr lang="ja-JP" altLang="en-US" dirty="0">
              <a:solidFill>
                <a:srgbClr val="00B050"/>
              </a:solidFill>
            </a:endParaRPr>
          </a:p>
        </p:txBody>
      </p:sp>
      <p:grpSp>
        <p:nvGrpSpPr>
          <p:cNvPr id="8" name="グループ化 7"/>
          <p:cNvGrpSpPr/>
          <p:nvPr/>
        </p:nvGrpSpPr>
        <p:grpSpPr>
          <a:xfrm>
            <a:off x="903375" y="4005064"/>
            <a:ext cx="6905203" cy="2576413"/>
            <a:chOff x="835149" y="4162423"/>
            <a:chExt cx="6905203" cy="2576413"/>
          </a:xfrm>
        </p:grpSpPr>
        <p:pic>
          <p:nvPicPr>
            <p:cNvPr id="3277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31182"/>
            <a:stretch/>
          </p:blipFill>
          <p:spPr bwMode="auto">
            <a:xfrm>
              <a:off x="835149" y="4162423"/>
              <a:ext cx="6905203" cy="257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4499992" y="5445224"/>
              <a:ext cx="648072" cy="35494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4355977" y="4869160"/>
              <a:ext cx="720080" cy="527593"/>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903BF"/>
                </a:solidFill>
              </a:endParaRPr>
            </a:p>
          </p:txBody>
        </p:sp>
      </p:grpSp>
    </p:spTree>
    <p:extLst>
      <p:ext uri="{BB962C8B-B14F-4D97-AF65-F5344CB8AC3E}">
        <p14:creationId xmlns:p14="http://schemas.microsoft.com/office/powerpoint/2010/main" val="7291735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0" y="980728"/>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064064" y="200055"/>
            <a:ext cx="4680520" cy="584775"/>
          </a:xfrm>
          <a:prstGeom prst="rect">
            <a:avLst/>
          </a:prstGeom>
          <a:noFill/>
        </p:spPr>
        <p:txBody>
          <a:bodyPr wrap="square" rtlCol="0">
            <a:spAutoFit/>
          </a:bodyPr>
          <a:lstStyle/>
          <a:p>
            <a:r>
              <a:rPr kumimoji="1" lang="ja-JP" altLang="en-US" sz="3200" dirty="0" smtClean="0"/>
              <a:t>覇権国家に必要な要素</a:t>
            </a:r>
            <a:endParaRPr kumimoji="1" lang="ja-JP" altLang="en-US" sz="3200" dirty="0"/>
          </a:p>
        </p:txBody>
      </p:sp>
      <p:sp>
        <p:nvSpPr>
          <p:cNvPr id="7" name="テキスト ボックス 6"/>
          <p:cNvSpPr txBox="1"/>
          <p:nvPr/>
        </p:nvSpPr>
        <p:spPr>
          <a:xfrm>
            <a:off x="747519" y="4437112"/>
            <a:ext cx="7776864" cy="2169825"/>
          </a:xfrm>
          <a:prstGeom prst="rect">
            <a:avLst/>
          </a:prstGeom>
          <a:noFill/>
        </p:spPr>
        <p:txBody>
          <a:bodyPr wrap="square" rtlCol="0">
            <a:spAutoFit/>
          </a:bodyPr>
          <a:lstStyle/>
          <a:p>
            <a:pPr>
              <a:lnSpc>
                <a:spcPct val="150000"/>
              </a:lnSpc>
            </a:pPr>
            <a:r>
              <a:rPr kumimoji="1" lang="ja-JP" altLang="en-US" dirty="0" smtClean="0"/>
              <a:t>・スペインは宗教布教と金銀生産と軍事力に優れていた。</a:t>
            </a:r>
            <a:endParaRPr kumimoji="1" lang="en-US" altLang="ja-JP" dirty="0" smtClean="0"/>
          </a:p>
          <a:p>
            <a:pPr>
              <a:lnSpc>
                <a:spcPct val="150000"/>
              </a:lnSpc>
            </a:pPr>
            <a:r>
              <a:rPr lang="ja-JP" altLang="en-US" dirty="0"/>
              <a:t>・オランダ</a:t>
            </a:r>
            <a:r>
              <a:rPr lang="ja-JP" altLang="en-US" dirty="0" smtClean="0"/>
              <a:t>は金融力</a:t>
            </a:r>
            <a:r>
              <a:rPr lang="ja-JP" altLang="en-US" dirty="0"/>
              <a:t>に</a:t>
            </a:r>
            <a:r>
              <a:rPr lang="ja-JP" altLang="en-US" dirty="0" smtClean="0"/>
              <a:t>よりスペインから独立したが、軍事力でイギリスに負けた。</a:t>
            </a:r>
            <a:endParaRPr kumimoji="1" lang="en-US" altLang="ja-JP" dirty="0" smtClean="0"/>
          </a:p>
          <a:p>
            <a:pPr>
              <a:lnSpc>
                <a:spcPct val="150000"/>
              </a:lnSpc>
            </a:pPr>
            <a:r>
              <a:rPr kumimoji="1" lang="ja-JP" altLang="en-US" dirty="0" smtClean="0"/>
              <a:t>・イギリスは奴隷貿易、麻薬貿易、海賊行為、経済詐欺など謀略力に優れる。</a:t>
            </a:r>
            <a:endParaRPr kumimoji="1" lang="en-US" altLang="ja-JP" dirty="0" smtClean="0"/>
          </a:p>
          <a:p>
            <a:pPr>
              <a:lnSpc>
                <a:spcPct val="150000"/>
              </a:lnSpc>
            </a:pPr>
            <a:r>
              <a:rPr lang="ja-JP" altLang="en-US" dirty="0" smtClean="0"/>
              <a:t>・イギリスの貿易収支は赤字で、貿易外で稼いでいた。</a:t>
            </a:r>
            <a:endParaRPr kumimoji="1" lang="en-US" altLang="ja-JP" dirty="0" smtClean="0"/>
          </a:p>
          <a:p>
            <a:pPr>
              <a:lnSpc>
                <a:spcPct val="150000"/>
              </a:lnSpc>
            </a:pPr>
            <a:r>
              <a:rPr lang="ja-JP" altLang="en-US" dirty="0" smtClean="0"/>
              <a:t>・植民地のないドイツは、欧州に鉄道を敷くなど、重化学工業を発展させた。</a:t>
            </a:r>
            <a:endParaRPr kumimoji="1" lang="en-US" altLang="ja-JP" dirty="0" smtClean="0"/>
          </a:p>
        </p:txBody>
      </p:sp>
      <p:grpSp>
        <p:nvGrpSpPr>
          <p:cNvPr id="10" name="グループ化 9"/>
          <p:cNvGrpSpPr/>
          <p:nvPr/>
        </p:nvGrpSpPr>
        <p:grpSpPr>
          <a:xfrm>
            <a:off x="1111676" y="1340768"/>
            <a:ext cx="6585296" cy="2880320"/>
            <a:chOff x="1111676" y="1382271"/>
            <a:chExt cx="6585296" cy="2880320"/>
          </a:xfrm>
        </p:grpSpPr>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676" y="1382271"/>
              <a:ext cx="6585296"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角丸四角形 3"/>
            <p:cNvSpPr/>
            <p:nvPr/>
          </p:nvSpPr>
          <p:spPr>
            <a:xfrm>
              <a:off x="3926542" y="2850098"/>
              <a:ext cx="2517668" cy="404090"/>
            </a:xfrm>
            <a:prstGeom prst="roundRect">
              <a:avLst/>
            </a:prstGeom>
            <a:noFill/>
            <a:ln>
              <a:solidFill>
                <a:srgbClr val="F717B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5292081" y="3303418"/>
              <a:ext cx="2304256" cy="462470"/>
            </a:xfrm>
            <a:prstGeom prst="roundRect">
              <a:avLst/>
            </a:prstGeom>
            <a:noFill/>
            <a:ln>
              <a:solidFill>
                <a:srgbClr val="00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2633301" y="2375775"/>
              <a:ext cx="2517668" cy="404090"/>
            </a:xfrm>
            <a:prstGeom prst="round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204812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627784" y="1484784"/>
            <a:ext cx="3744416" cy="1107996"/>
          </a:xfrm>
          <a:prstGeom prst="rect">
            <a:avLst/>
          </a:prstGeom>
          <a:noFill/>
        </p:spPr>
        <p:txBody>
          <a:bodyPr wrap="square" rtlCol="0">
            <a:spAutoFit/>
          </a:bodyPr>
          <a:lstStyle/>
          <a:p>
            <a:r>
              <a:rPr kumimoji="1" lang="ja-JP" altLang="en-US" sz="6600" dirty="0" smtClean="0"/>
              <a:t>前半終了</a:t>
            </a:r>
            <a:endParaRPr kumimoji="1" lang="ja-JP" altLang="en-US" sz="6600" dirty="0"/>
          </a:p>
        </p:txBody>
      </p:sp>
    </p:spTree>
    <p:extLst>
      <p:ext uri="{BB962C8B-B14F-4D97-AF65-F5344CB8AC3E}">
        <p14:creationId xmlns:p14="http://schemas.microsoft.com/office/powerpoint/2010/main" val="2946042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8002" y="908720"/>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1340351" y="154651"/>
            <a:ext cx="6336704" cy="584775"/>
          </a:xfrm>
          <a:prstGeom prst="rect">
            <a:avLst/>
          </a:prstGeom>
          <a:noFill/>
        </p:spPr>
        <p:txBody>
          <a:bodyPr wrap="square" rtlCol="0">
            <a:spAutoFit/>
          </a:bodyPr>
          <a:lstStyle/>
          <a:p>
            <a:r>
              <a:rPr kumimoji="1" lang="en-US" altLang="ja-JP" sz="3200" dirty="0" smtClean="0"/>
              <a:t>16</a:t>
            </a:r>
            <a:r>
              <a:rPr kumimoji="1" lang="ja-JP" altLang="en-US" sz="3200" dirty="0" smtClean="0"/>
              <a:t>世紀の世界</a:t>
            </a:r>
            <a:r>
              <a:rPr kumimoji="1" lang="en-US" altLang="ja-JP" sz="3200" dirty="0" smtClean="0"/>
              <a:t>6</a:t>
            </a:r>
            <a:r>
              <a:rPr kumimoji="1" lang="ja-JP" altLang="en-US" sz="3200" dirty="0" smtClean="0"/>
              <a:t>地域</a:t>
            </a:r>
            <a:r>
              <a:rPr lang="ja-JP" altLang="en-US" sz="3200" dirty="0"/>
              <a:t>の</a:t>
            </a:r>
            <a:r>
              <a:rPr kumimoji="1" lang="ja-JP" altLang="en-US" sz="3200" dirty="0" smtClean="0"/>
              <a:t>国家と商品</a:t>
            </a:r>
            <a:endParaRPr kumimoji="1" lang="ja-JP" altLang="en-US" sz="3200" dirty="0"/>
          </a:p>
        </p:txBody>
      </p:sp>
      <p:grpSp>
        <p:nvGrpSpPr>
          <p:cNvPr id="27" name="グループ化 26"/>
          <p:cNvGrpSpPr/>
          <p:nvPr/>
        </p:nvGrpSpPr>
        <p:grpSpPr>
          <a:xfrm>
            <a:off x="107504" y="974847"/>
            <a:ext cx="9036496" cy="5421239"/>
            <a:chOff x="107504" y="974847"/>
            <a:chExt cx="9036496" cy="5421239"/>
          </a:xfrm>
        </p:grpSpPr>
        <p:grpSp>
          <p:nvGrpSpPr>
            <p:cNvPr id="17" name="グループ化 16"/>
            <p:cNvGrpSpPr/>
            <p:nvPr/>
          </p:nvGrpSpPr>
          <p:grpSpPr>
            <a:xfrm>
              <a:off x="107504" y="974847"/>
              <a:ext cx="9018494" cy="5305880"/>
              <a:chOff x="107504" y="974847"/>
              <a:chExt cx="9018494" cy="5305880"/>
            </a:xfrm>
          </p:grpSpPr>
          <p:grpSp>
            <p:nvGrpSpPr>
              <p:cNvPr id="10" name="グループ化 9"/>
              <p:cNvGrpSpPr/>
              <p:nvPr/>
            </p:nvGrpSpPr>
            <p:grpSpPr>
              <a:xfrm>
                <a:off x="107504" y="1556792"/>
                <a:ext cx="9018494" cy="4137610"/>
                <a:chOff x="107504" y="1556792"/>
                <a:chExt cx="9018494" cy="4137610"/>
              </a:xfrm>
            </p:grpSpPr>
            <p:sp>
              <p:nvSpPr>
                <p:cNvPr id="2" name="テキスト ボックス 1"/>
                <p:cNvSpPr txBox="1"/>
                <p:nvPr/>
              </p:nvSpPr>
              <p:spPr>
                <a:xfrm>
                  <a:off x="107504" y="1556792"/>
                  <a:ext cx="2448272" cy="2031325"/>
                </a:xfrm>
                <a:prstGeom prst="rect">
                  <a:avLst/>
                </a:prstGeom>
                <a:noFill/>
                <a:ln>
                  <a:solidFill>
                    <a:srgbClr val="F717BC"/>
                  </a:solidFill>
                </a:ln>
              </p:spPr>
              <p:txBody>
                <a:bodyPr wrap="square" rtlCol="0">
                  <a:spAutoFit/>
                </a:bodyPr>
                <a:lstStyle/>
                <a:p>
                  <a:r>
                    <a:rPr kumimoji="1" lang="ja-JP" altLang="en-US" dirty="0" smtClean="0"/>
                    <a:t>　＜アメリカ植民地＞</a:t>
                  </a:r>
                  <a:endParaRPr kumimoji="1" lang="en-US" altLang="ja-JP" dirty="0" smtClean="0"/>
                </a:p>
                <a:p>
                  <a:r>
                    <a:rPr kumimoji="1" lang="ja-JP" altLang="en-US" dirty="0" smtClean="0"/>
                    <a:t>・アメリカ（タバコ、綿）</a:t>
                  </a:r>
                  <a:endParaRPr kumimoji="1" lang="en-US" altLang="ja-JP" dirty="0" smtClean="0"/>
                </a:p>
                <a:p>
                  <a:r>
                    <a:rPr lang="ja-JP" altLang="en-US" dirty="0" smtClean="0"/>
                    <a:t>・メキシコ（銀）アステカ</a:t>
                  </a:r>
                  <a:endParaRPr lang="en-US" altLang="ja-JP" dirty="0" smtClean="0"/>
                </a:p>
                <a:p>
                  <a:r>
                    <a:rPr kumimoji="1" lang="ja-JP" altLang="en-US" dirty="0" smtClean="0"/>
                    <a:t>・カリブ海諸島（砂糖）</a:t>
                  </a:r>
                  <a:endParaRPr kumimoji="1" lang="en-US" altLang="ja-JP" dirty="0" smtClean="0"/>
                </a:p>
                <a:p>
                  <a:r>
                    <a:rPr lang="ja-JP" altLang="en-US" dirty="0" smtClean="0"/>
                    <a:t>・ブラジル（砂糖、銀）</a:t>
                  </a:r>
                  <a:endParaRPr kumimoji="1" lang="en-US" altLang="ja-JP" dirty="0" smtClean="0"/>
                </a:p>
                <a:p>
                  <a:r>
                    <a:rPr lang="ja-JP" altLang="en-US" dirty="0" smtClean="0"/>
                    <a:t>・ペル－（金、銀）インカ</a:t>
                  </a:r>
                  <a:endParaRPr lang="en-US" altLang="ja-JP" dirty="0" smtClean="0"/>
                </a:p>
                <a:p>
                  <a:r>
                    <a:rPr kumimoji="1" lang="ja-JP" altLang="en-US" dirty="0" smtClean="0"/>
                    <a:t>・ボリビア（銀）</a:t>
                  </a:r>
                  <a:endParaRPr kumimoji="1" lang="en-US" altLang="ja-JP" dirty="0" smtClean="0"/>
                </a:p>
              </p:txBody>
            </p:sp>
            <p:sp>
              <p:nvSpPr>
                <p:cNvPr id="6" name="テキスト ボックス 5"/>
                <p:cNvSpPr txBox="1"/>
                <p:nvPr/>
              </p:nvSpPr>
              <p:spPr>
                <a:xfrm>
                  <a:off x="2626658" y="1571169"/>
                  <a:ext cx="2017350" cy="2862322"/>
                </a:xfrm>
                <a:prstGeom prst="rect">
                  <a:avLst/>
                </a:prstGeom>
                <a:noFill/>
                <a:ln w="28575">
                  <a:solidFill>
                    <a:srgbClr val="00B050"/>
                  </a:solidFill>
                </a:ln>
              </p:spPr>
              <p:txBody>
                <a:bodyPr wrap="square" rtlCol="0">
                  <a:spAutoFit/>
                </a:bodyPr>
                <a:lstStyle/>
                <a:p>
                  <a:r>
                    <a:rPr kumimoji="1" lang="ja-JP" altLang="en-US" dirty="0" smtClean="0"/>
                    <a:t>＜ヨーロッパ＞</a:t>
                  </a:r>
                  <a:endParaRPr kumimoji="1" lang="en-US" altLang="ja-JP" dirty="0" smtClean="0"/>
                </a:p>
                <a:p>
                  <a:r>
                    <a:rPr kumimoji="1" lang="ja-JP" altLang="en-US" dirty="0" smtClean="0"/>
                    <a:t>・ギリシア（オリブ）</a:t>
                  </a:r>
                  <a:endParaRPr kumimoji="1" lang="en-US" altLang="ja-JP" dirty="0" smtClean="0"/>
                </a:p>
                <a:p>
                  <a:r>
                    <a:rPr lang="ja-JP" altLang="en-US" dirty="0"/>
                    <a:t>・</a:t>
                  </a:r>
                  <a:r>
                    <a:rPr lang="ja-JP" altLang="en-US" dirty="0" smtClean="0"/>
                    <a:t>ロ</a:t>
                  </a:r>
                  <a:r>
                    <a:rPr lang="ja-JP" altLang="en-US" dirty="0"/>
                    <a:t>－</a:t>
                  </a:r>
                  <a:r>
                    <a:rPr lang="ja-JP" altLang="en-US" dirty="0" smtClean="0"/>
                    <a:t>マ（道、水道）</a:t>
                  </a:r>
                  <a:endParaRPr lang="en-US" altLang="ja-JP" dirty="0" smtClean="0"/>
                </a:p>
                <a:p>
                  <a:r>
                    <a:rPr kumimoji="1" lang="ja-JP" altLang="en-US" dirty="0" smtClean="0"/>
                    <a:t>・</a:t>
                  </a:r>
                  <a:r>
                    <a:rPr kumimoji="1" lang="ja-JP" altLang="en-US" dirty="0" smtClean="0">
                      <a:solidFill>
                        <a:srgbClr val="00B050"/>
                      </a:solidFill>
                    </a:rPr>
                    <a:t>ジェノバ</a:t>
                  </a:r>
                  <a:r>
                    <a:rPr kumimoji="1" lang="ja-JP" altLang="en-US" dirty="0" smtClean="0"/>
                    <a:t>（金融）</a:t>
                  </a:r>
                  <a:endParaRPr kumimoji="1" lang="en-US" altLang="ja-JP" dirty="0" smtClean="0"/>
                </a:p>
                <a:p>
                  <a:r>
                    <a:rPr lang="ja-JP" altLang="en-US" dirty="0" smtClean="0"/>
                    <a:t>・</a:t>
                  </a:r>
                  <a:r>
                    <a:rPr lang="ja-JP" altLang="en-US" dirty="0" smtClean="0">
                      <a:solidFill>
                        <a:srgbClr val="FF0000"/>
                      </a:solidFill>
                    </a:rPr>
                    <a:t>ポルトガル</a:t>
                  </a:r>
                  <a:r>
                    <a:rPr lang="ja-JP" altLang="en-US" dirty="0" smtClean="0"/>
                    <a:t>（宗教）</a:t>
                  </a:r>
                  <a:endParaRPr lang="en-US" altLang="ja-JP" dirty="0" smtClean="0"/>
                </a:p>
                <a:p>
                  <a:r>
                    <a:rPr lang="ja-JP" altLang="en-US" dirty="0" smtClean="0"/>
                    <a:t>・</a:t>
                  </a:r>
                  <a:r>
                    <a:rPr lang="ja-JP" altLang="en-US" dirty="0" smtClean="0">
                      <a:solidFill>
                        <a:srgbClr val="FF0066"/>
                      </a:solidFill>
                    </a:rPr>
                    <a:t>スペイン</a:t>
                  </a:r>
                  <a:r>
                    <a:rPr lang="ja-JP" altLang="en-US" dirty="0" smtClean="0"/>
                    <a:t>（宗教）</a:t>
                  </a:r>
                  <a:endParaRPr lang="en-US" altLang="ja-JP" dirty="0"/>
                </a:p>
                <a:p>
                  <a:r>
                    <a:rPr lang="ja-JP" altLang="en-US" dirty="0" smtClean="0"/>
                    <a:t>・</a:t>
                  </a:r>
                  <a:r>
                    <a:rPr lang="ja-JP" altLang="en-US" dirty="0" smtClean="0">
                      <a:solidFill>
                        <a:srgbClr val="00B0F0"/>
                      </a:solidFill>
                    </a:rPr>
                    <a:t>オランダ</a:t>
                  </a:r>
                  <a:r>
                    <a:rPr lang="ja-JP" altLang="en-US" dirty="0" smtClean="0"/>
                    <a:t>（貿易）</a:t>
                  </a:r>
                  <a:endParaRPr lang="en-US" altLang="ja-JP" dirty="0" smtClean="0"/>
                </a:p>
                <a:p>
                  <a:r>
                    <a:rPr lang="ja-JP" altLang="en-US" dirty="0" smtClean="0"/>
                    <a:t>・</a:t>
                  </a:r>
                  <a:r>
                    <a:rPr lang="ja-JP" altLang="en-US" dirty="0" smtClean="0">
                      <a:solidFill>
                        <a:srgbClr val="0033CC"/>
                      </a:solidFill>
                    </a:rPr>
                    <a:t>イギリス</a:t>
                  </a:r>
                  <a:r>
                    <a:rPr lang="ja-JP" altLang="en-US" dirty="0" smtClean="0"/>
                    <a:t>（綿織物）</a:t>
                  </a:r>
                  <a:endParaRPr lang="en-US" altLang="ja-JP" dirty="0" smtClean="0"/>
                </a:p>
                <a:p>
                  <a:r>
                    <a:rPr lang="ja-JP" altLang="en-US" dirty="0" smtClean="0"/>
                    <a:t>・フランス（ワイン）</a:t>
                  </a:r>
                  <a:endParaRPr lang="en-US" altLang="ja-JP" dirty="0" smtClean="0"/>
                </a:p>
                <a:p>
                  <a:r>
                    <a:rPr lang="ja-JP" altLang="en-US" dirty="0" smtClean="0"/>
                    <a:t>・ドイツ（ジャガ芋）</a:t>
                  </a:r>
                  <a:endParaRPr kumimoji="1" lang="ja-JP" altLang="en-US" dirty="0"/>
                </a:p>
              </p:txBody>
            </p:sp>
            <p:sp>
              <p:nvSpPr>
                <p:cNvPr id="7" name="テキスト ボックス 6"/>
                <p:cNvSpPr txBox="1"/>
                <p:nvPr/>
              </p:nvSpPr>
              <p:spPr>
                <a:xfrm>
                  <a:off x="4703894" y="1572703"/>
                  <a:ext cx="1620180" cy="2031325"/>
                </a:xfrm>
                <a:prstGeom prst="rect">
                  <a:avLst/>
                </a:prstGeom>
                <a:noFill/>
                <a:ln>
                  <a:solidFill>
                    <a:srgbClr val="F717BC"/>
                  </a:solidFill>
                </a:ln>
              </p:spPr>
              <p:txBody>
                <a:bodyPr wrap="square" rtlCol="0">
                  <a:spAutoFit/>
                </a:bodyPr>
                <a:lstStyle/>
                <a:p>
                  <a:r>
                    <a:rPr kumimoji="1" lang="ja-JP" altLang="en-US" dirty="0" smtClean="0"/>
                    <a:t>＜西アジア＞</a:t>
                  </a:r>
                  <a:endParaRPr kumimoji="1" lang="en-US" altLang="ja-JP" dirty="0" smtClean="0"/>
                </a:p>
                <a:p>
                  <a:r>
                    <a:rPr lang="ja-JP" altLang="en-US" dirty="0" smtClean="0"/>
                    <a:t>・ペルシャ</a:t>
                  </a:r>
                  <a:endParaRPr lang="en-US" altLang="ja-JP" dirty="0" smtClean="0"/>
                </a:p>
                <a:p>
                  <a:r>
                    <a:rPr kumimoji="1" lang="ja-JP" altLang="en-US" dirty="0" smtClean="0"/>
                    <a:t>・マケドニア</a:t>
                  </a:r>
                  <a:endParaRPr kumimoji="1" lang="en-US" altLang="ja-JP" dirty="0" smtClean="0"/>
                </a:p>
                <a:p>
                  <a:r>
                    <a:rPr lang="ja-JP" altLang="en-US" dirty="0" smtClean="0"/>
                    <a:t>・ウマイヤ</a:t>
                  </a:r>
                  <a:endParaRPr lang="en-US" altLang="ja-JP" dirty="0" smtClean="0"/>
                </a:p>
                <a:p>
                  <a:r>
                    <a:rPr kumimoji="1" lang="ja-JP" altLang="en-US" dirty="0" smtClean="0"/>
                    <a:t>・セルジュ－ク</a:t>
                  </a:r>
                  <a:endParaRPr kumimoji="1" lang="en-US" altLang="ja-JP" dirty="0" smtClean="0"/>
                </a:p>
                <a:p>
                  <a:r>
                    <a:rPr lang="ja-JP" altLang="en-US" dirty="0" smtClean="0"/>
                    <a:t>・チムール</a:t>
                  </a:r>
                  <a:endParaRPr kumimoji="1" lang="en-US" altLang="ja-JP" dirty="0" smtClean="0"/>
                </a:p>
                <a:p>
                  <a:r>
                    <a:rPr lang="ja-JP" altLang="en-US" dirty="0" smtClean="0"/>
                    <a:t>・オスマン（商）</a:t>
                  </a:r>
                  <a:endParaRPr kumimoji="1" lang="ja-JP" altLang="en-US" dirty="0"/>
                </a:p>
              </p:txBody>
            </p:sp>
            <p:sp>
              <p:nvSpPr>
                <p:cNvPr id="8" name="テキスト ボックス 7"/>
                <p:cNvSpPr txBox="1"/>
                <p:nvPr/>
              </p:nvSpPr>
              <p:spPr>
                <a:xfrm>
                  <a:off x="6426206" y="3680449"/>
                  <a:ext cx="1620180" cy="1200329"/>
                </a:xfrm>
                <a:prstGeom prst="rect">
                  <a:avLst/>
                </a:prstGeom>
                <a:noFill/>
                <a:ln>
                  <a:solidFill>
                    <a:srgbClr val="7030A0"/>
                  </a:solidFill>
                </a:ln>
              </p:spPr>
              <p:txBody>
                <a:bodyPr wrap="square" rtlCol="0">
                  <a:spAutoFit/>
                </a:bodyPr>
                <a:lstStyle/>
                <a:p>
                  <a:r>
                    <a:rPr kumimoji="1" lang="ja-JP" altLang="en-US" dirty="0" smtClean="0"/>
                    <a:t>＜インド＞</a:t>
                  </a:r>
                  <a:endParaRPr kumimoji="1" lang="en-US" altLang="ja-JP" dirty="0" smtClean="0"/>
                </a:p>
                <a:p>
                  <a:r>
                    <a:rPr lang="ja-JP" altLang="en-US" dirty="0" smtClean="0"/>
                    <a:t>・マウリア</a:t>
                  </a:r>
                  <a:endParaRPr lang="en-US" altLang="ja-JP" dirty="0" smtClean="0"/>
                </a:p>
                <a:p>
                  <a:r>
                    <a:rPr kumimoji="1" lang="ja-JP" altLang="en-US" dirty="0" smtClean="0"/>
                    <a:t>・ムガｰル</a:t>
                  </a:r>
                  <a:endParaRPr kumimoji="1" lang="en-US" altLang="ja-JP" dirty="0" smtClean="0"/>
                </a:p>
                <a:p>
                  <a:r>
                    <a:rPr lang="ja-JP" altLang="en-US" dirty="0" smtClean="0"/>
                    <a:t>・インド（綿花）</a:t>
                  </a:r>
                  <a:endParaRPr kumimoji="1" lang="ja-JP" altLang="en-US" dirty="0"/>
                </a:p>
              </p:txBody>
            </p:sp>
            <p:sp>
              <p:nvSpPr>
                <p:cNvPr id="9" name="テキスト ボックス 8"/>
                <p:cNvSpPr txBox="1"/>
                <p:nvPr/>
              </p:nvSpPr>
              <p:spPr>
                <a:xfrm>
                  <a:off x="6426206" y="1572703"/>
                  <a:ext cx="2699792" cy="2031325"/>
                </a:xfrm>
                <a:prstGeom prst="rect">
                  <a:avLst/>
                </a:prstGeom>
                <a:noFill/>
                <a:ln w="28575">
                  <a:solidFill>
                    <a:srgbClr val="FF0066"/>
                  </a:solidFill>
                </a:ln>
              </p:spPr>
              <p:txBody>
                <a:bodyPr wrap="square" rtlCol="0">
                  <a:spAutoFit/>
                </a:bodyPr>
                <a:lstStyle/>
                <a:p>
                  <a:r>
                    <a:rPr kumimoji="1" lang="ja-JP" altLang="en-US" dirty="0" smtClean="0"/>
                    <a:t>    ＜東アジア＞</a:t>
                  </a:r>
                  <a:endParaRPr kumimoji="1" lang="en-US" altLang="ja-JP" dirty="0" smtClean="0"/>
                </a:p>
                <a:p>
                  <a:r>
                    <a:rPr lang="ja-JP" altLang="en-US" dirty="0" smtClean="0"/>
                    <a:t>・モンゴル（馬、鉄）</a:t>
                  </a:r>
                  <a:endParaRPr lang="en-US" altLang="ja-JP" dirty="0" smtClean="0"/>
                </a:p>
                <a:p>
                  <a:r>
                    <a:rPr lang="ja-JP" altLang="en-US" dirty="0" smtClean="0"/>
                    <a:t>・</a:t>
                  </a:r>
                  <a:r>
                    <a:rPr lang="ja-JP" altLang="en-US" dirty="0" smtClean="0">
                      <a:solidFill>
                        <a:srgbClr val="FF0000"/>
                      </a:solidFill>
                    </a:rPr>
                    <a:t>中国（茶、陶磁器、絹）</a:t>
                  </a:r>
                  <a:endParaRPr lang="en-US" altLang="ja-JP" dirty="0" smtClean="0">
                    <a:solidFill>
                      <a:srgbClr val="FF0000"/>
                    </a:solidFill>
                  </a:endParaRPr>
                </a:p>
                <a:p>
                  <a:r>
                    <a:rPr lang="ja-JP" altLang="en-US" dirty="0" smtClean="0"/>
                    <a:t>・日本（金、銀、傭兵）</a:t>
                  </a:r>
                  <a:endParaRPr lang="en-US" altLang="ja-JP" dirty="0" smtClean="0"/>
                </a:p>
                <a:p>
                  <a:r>
                    <a:rPr lang="ja-JP" altLang="en-US" dirty="0" smtClean="0"/>
                    <a:t>・東南アジア（胡椒、砂糖）</a:t>
                  </a:r>
                  <a:endParaRPr lang="en-US" altLang="ja-JP" dirty="0" smtClean="0"/>
                </a:p>
                <a:p>
                  <a:r>
                    <a:rPr lang="ja-JP" altLang="en-US" dirty="0"/>
                    <a:t>・</a:t>
                  </a:r>
                  <a:r>
                    <a:rPr lang="ja-JP" altLang="en-US" dirty="0" smtClean="0"/>
                    <a:t>フィリピン、台湾（</a:t>
                  </a:r>
                  <a:r>
                    <a:rPr lang="ja-JP" altLang="en-US" dirty="0"/>
                    <a:t>砂糖）</a:t>
                  </a:r>
                  <a:endParaRPr lang="en-US" altLang="ja-JP" dirty="0"/>
                </a:p>
                <a:p>
                  <a:r>
                    <a:rPr lang="ja-JP" altLang="en-US" dirty="0" smtClean="0"/>
                    <a:t>・香料諸島（丁子、胡椒）</a:t>
                  </a:r>
                  <a:endParaRPr lang="en-US" altLang="ja-JP" dirty="0" smtClean="0"/>
                </a:p>
              </p:txBody>
            </p:sp>
            <p:sp>
              <p:nvSpPr>
                <p:cNvPr id="11" name="テキスト ボックス 10"/>
                <p:cNvSpPr txBox="1"/>
                <p:nvPr/>
              </p:nvSpPr>
              <p:spPr>
                <a:xfrm>
                  <a:off x="4703181" y="3663077"/>
                  <a:ext cx="1620180" cy="2031325"/>
                </a:xfrm>
                <a:prstGeom prst="rect">
                  <a:avLst/>
                </a:prstGeom>
                <a:noFill/>
                <a:ln>
                  <a:solidFill>
                    <a:srgbClr val="F717BC"/>
                  </a:solidFill>
                </a:ln>
              </p:spPr>
              <p:txBody>
                <a:bodyPr wrap="square" rtlCol="0">
                  <a:spAutoFit/>
                </a:bodyPr>
                <a:lstStyle/>
                <a:p>
                  <a:r>
                    <a:rPr kumimoji="1" lang="ja-JP" altLang="en-US" dirty="0" smtClean="0"/>
                    <a:t>＜アフリカ＞</a:t>
                  </a:r>
                  <a:endParaRPr kumimoji="1" lang="en-US" altLang="ja-JP" dirty="0" smtClean="0"/>
                </a:p>
                <a:p>
                  <a:r>
                    <a:rPr lang="ja-JP" altLang="en-US" dirty="0" smtClean="0"/>
                    <a:t>・チュニジア</a:t>
                  </a:r>
                  <a:endParaRPr lang="en-US" altLang="ja-JP" dirty="0" smtClean="0"/>
                </a:p>
                <a:p>
                  <a:r>
                    <a:rPr lang="ja-JP" altLang="en-US" dirty="0" smtClean="0"/>
                    <a:t>・ベニン（奴隷）</a:t>
                  </a:r>
                  <a:endParaRPr lang="en-US" altLang="ja-JP" dirty="0" smtClean="0"/>
                </a:p>
                <a:p>
                  <a:r>
                    <a:rPr kumimoji="1" lang="ja-JP" altLang="en-US" dirty="0" smtClean="0"/>
                    <a:t>・ギニア（奴隷）</a:t>
                  </a:r>
                  <a:endParaRPr kumimoji="1" lang="en-US" altLang="ja-JP" dirty="0" smtClean="0"/>
                </a:p>
                <a:p>
                  <a:r>
                    <a:rPr lang="ja-JP" altLang="en-US" dirty="0" smtClean="0"/>
                    <a:t>・ガｰナ（奴隷）</a:t>
                  </a:r>
                  <a:endParaRPr lang="en-US" altLang="ja-JP" dirty="0" smtClean="0"/>
                </a:p>
                <a:p>
                  <a:r>
                    <a:rPr kumimoji="1" lang="ja-JP" altLang="en-US" dirty="0" smtClean="0"/>
                    <a:t>・ナイジェリア</a:t>
                  </a:r>
                  <a:endParaRPr kumimoji="1" lang="en-US" altLang="ja-JP" dirty="0" smtClean="0"/>
                </a:p>
                <a:p>
                  <a:r>
                    <a:rPr lang="ja-JP" altLang="en-US" dirty="0" smtClean="0"/>
                    <a:t>・南アフリカ（金</a:t>
                  </a:r>
                  <a:endParaRPr kumimoji="1" lang="ja-JP" altLang="en-US" dirty="0"/>
                </a:p>
              </p:txBody>
            </p:sp>
          </p:grpSp>
          <p:sp>
            <p:nvSpPr>
              <p:cNvPr id="12" name="フリーフォーム 11"/>
              <p:cNvSpPr/>
              <p:nvPr/>
            </p:nvSpPr>
            <p:spPr>
              <a:xfrm>
                <a:off x="3796145" y="4442691"/>
                <a:ext cx="3251200" cy="1838036"/>
              </a:xfrm>
              <a:custGeom>
                <a:avLst/>
                <a:gdLst>
                  <a:gd name="connsiteX0" fmla="*/ 0 w 3251200"/>
                  <a:gd name="connsiteY0" fmla="*/ 0 h 1838036"/>
                  <a:gd name="connsiteX1" fmla="*/ 581891 w 3251200"/>
                  <a:gd name="connsiteY1" fmla="*/ 1293091 h 1838036"/>
                  <a:gd name="connsiteX2" fmla="*/ 1911928 w 3251200"/>
                  <a:gd name="connsiteY2" fmla="*/ 1838036 h 1838036"/>
                  <a:gd name="connsiteX3" fmla="*/ 2743200 w 3251200"/>
                  <a:gd name="connsiteY3" fmla="*/ 1348509 h 1838036"/>
                  <a:gd name="connsiteX4" fmla="*/ 3251200 w 3251200"/>
                  <a:gd name="connsiteY4" fmla="*/ 443345 h 1838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1838036">
                    <a:moveTo>
                      <a:pt x="0" y="0"/>
                    </a:moveTo>
                    <a:lnTo>
                      <a:pt x="581891" y="1293091"/>
                    </a:lnTo>
                    <a:lnTo>
                      <a:pt x="1911928" y="1838036"/>
                    </a:lnTo>
                    <a:lnTo>
                      <a:pt x="2743200" y="1348509"/>
                    </a:lnTo>
                    <a:lnTo>
                      <a:pt x="3251200" y="443345"/>
                    </a:lnTo>
                  </a:path>
                </a:pathLst>
              </a:custGeom>
              <a:ln>
                <a:headEnd type="none" w="med" len="med"/>
                <a:tailEnd type="triangle" w="med" len="med"/>
              </a:ln>
            </p:spPr>
            <p:style>
              <a:lnRef idx="3">
                <a:schemeClr val="accent4"/>
              </a:lnRef>
              <a:fillRef idx="0">
                <a:schemeClr val="accent4"/>
              </a:fillRef>
              <a:effectRef idx="2">
                <a:schemeClr val="accent4"/>
              </a:effectRef>
              <a:fontRef idx="minor">
                <a:schemeClr val="tx1"/>
              </a:fontRef>
            </p:style>
            <p:txBody>
              <a:bodyPr rtlCol="0" anchor="ctr"/>
              <a:lstStyle/>
              <a:p>
                <a:pPr algn="ctr"/>
                <a:endParaRPr kumimoji="1" lang="ja-JP" altLang="en-US"/>
              </a:p>
            </p:txBody>
          </p:sp>
          <p:sp>
            <p:nvSpPr>
              <p:cNvPr id="13" name="テキスト ボックス 12"/>
              <p:cNvSpPr txBox="1"/>
              <p:nvPr/>
            </p:nvSpPr>
            <p:spPr>
              <a:xfrm>
                <a:off x="5292080" y="5791619"/>
                <a:ext cx="792088" cy="369332"/>
              </a:xfrm>
              <a:prstGeom prst="rect">
                <a:avLst/>
              </a:prstGeom>
              <a:noFill/>
            </p:spPr>
            <p:txBody>
              <a:bodyPr wrap="square" rtlCol="0">
                <a:spAutoFit/>
              </a:bodyPr>
              <a:lstStyle/>
              <a:p>
                <a:r>
                  <a:rPr lang="ja-JP" altLang="en-US" dirty="0">
                    <a:solidFill>
                      <a:srgbClr val="7030A0"/>
                    </a:solidFill>
                  </a:rPr>
                  <a:t>海路</a:t>
                </a:r>
                <a:endParaRPr kumimoji="1" lang="ja-JP" altLang="en-US" dirty="0">
                  <a:solidFill>
                    <a:srgbClr val="7030A0"/>
                  </a:solidFill>
                </a:endParaRPr>
              </a:p>
            </p:txBody>
          </p:sp>
          <p:sp>
            <p:nvSpPr>
              <p:cNvPr id="14" name="フリーフォーム 13"/>
              <p:cNvSpPr/>
              <p:nvPr/>
            </p:nvSpPr>
            <p:spPr>
              <a:xfrm>
                <a:off x="3805382" y="1260825"/>
                <a:ext cx="3278909" cy="254520"/>
              </a:xfrm>
              <a:custGeom>
                <a:avLst/>
                <a:gdLst>
                  <a:gd name="connsiteX0" fmla="*/ 0 w 3278909"/>
                  <a:gd name="connsiteY0" fmla="*/ 267854 h 267854"/>
                  <a:gd name="connsiteX1" fmla="*/ 886691 w 3278909"/>
                  <a:gd name="connsiteY1" fmla="*/ 0 h 267854"/>
                  <a:gd name="connsiteX2" fmla="*/ 2512291 w 3278909"/>
                  <a:gd name="connsiteY2" fmla="*/ 9236 h 267854"/>
                  <a:gd name="connsiteX3" fmla="*/ 3278909 w 3278909"/>
                  <a:gd name="connsiteY3" fmla="*/ 267854 h 267854"/>
                </a:gdLst>
                <a:ahLst/>
                <a:cxnLst>
                  <a:cxn ang="0">
                    <a:pos x="connsiteX0" y="connsiteY0"/>
                  </a:cxn>
                  <a:cxn ang="0">
                    <a:pos x="connsiteX1" y="connsiteY1"/>
                  </a:cxn>
                  <a:cxn ang="0">
                    <a:pos x="connsiteX2" y="connsiteY2"/>
                  </a:cxn>
                  <a:cxn ang="0">
                    <a:pos x="connsiteX3" y="connsiteY3"/>
                  </a:cxn>
                </a:cxnLst>
                <a:rect l="l" t="t" r="r" b="b"/>
                <a:pathLst>
                  <a:path w="3278909" h="267854">
                    <a:moveTo>
                      <a:pt x="0" y="267854"/>
                    </a:moveTo>
                    <a:lnTo>
                      <a:pt x="886691" y="0"/>
                    </a:lnTo>
                    <a:lnTo>
                      <a:pt x="2512291" y="9236"/>
                    </a:lnTo>
                    <a:lnTo>
                      <a:pt x="3278909" y="267854"/>
                    </a:lnTo>
                  </a:path>
                </a:pathLst>
              </a:custGeom>
              <a:noFill/>
              <a:ln>
                <a:solidFill>
                  <a:srgbClr val="FF000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5184068" y="974847"/>
                <a:ext cx="1008112" cy="369332"/>
              </a:xfrm>
              <a:prstGeom prst="rect">
                <a:avLst/>
              </a:prstGeom>
              <a:noFill/>
            </p:spPr>
            <p:txBody>
              <a:bodyPr wrap="square" rtlCol="0">
                <a:spAutoFit/>
              </a:bodyPr>
              <a:lstStyle/>
              <a:p>
                <a:r>
                  <a:rPr kumimoji="1" lang="ja-JP" altLang="en-US" dirty="0" smtClean="0">
                    <a:solidFill>
                      <a:srgbClr val="FF0000"/>
                    </a:solidFill>
                  </a:rPr>
                  <a:t>陸路</a:t>
                </a:r>
                <a:endParaRPr kumimoji="1" lang="ja-JP" altLang="en-US" dirty="0">
                  <a:solidFill>
                    <a:srgbClr val="FF0000"/>
                  </a:solidFill>
                </a:endParaRPr>
              </a:p>
            </p:txBody>
          </p:sp>
          <p:sp>
            <p:nvSpPr>
              <p:cNvPr id="16" name="テキスト ボックス 15"/>
              <p:cNvSpPr txBox="1"/>
              <p:nvPr/>
            </p:nvSpPr>
            <p:spPr>
              <a:xfrm>
                <a:off x="251520" y="1210086"/>
                <a:ext cx="2160240" cy="369332"/>
              </a:xfrm>
              <a:prstGeom prst="rect">
                <a:avLst/>
              </a:prstGeom>
              <a:noFill/>
            </p:spPr>
            <p:txBody>
              <a:bodyPr wrap="square" rtlCol="0">
                <a:spAutoFit/>
              </a:bodyPr>
              <a:lstStyle/>
              <a:p>
                <a:r>
                  <a:rPr kumimoji="1" lang="en-US" altLang="ja-JP" dirty="0" smtClean="0">
                    <a:solidFill>
                      <a:srgbClr val="F717BC"/>
                    </a:solidFill>
                  </a:rPr>
                  <a:t>1492</a:t>
                </a:r>
                <a:r>
                  <a:rPr kumimoji="1" lang="ja-JP" altLang="en-US" dirty="0" smtClean="0">
                    <a:solidFill>
                      <a:srgbClr val="F717BC"/>
                    </a:solidFill>
                  </a:rPr>
                  <a:t>年以降に発見</a:t>
                </a:r>
                <a:endParaRPr kumimoji="1" lang="ja-JP" altLang="en-US" dirty="0">
                  <a:solidFill>
                    <a:srgbClr val="F717BC"/>
                  </a:solidFill>
                </a:endParaRPr>
              </a:p>
            </p:txBody>
          </p:sp>
        </p:grpSp>
        <p:sp>
          <p:nvSpPr>
            <p:cNvPr id="18" name="テキスト ボックス 17"/>
            <p:cNvSpPr txBox="1"/>
            <p:nvPr/>
          </p:nvSpPr>
          <p:spPr>
            <a:xfrm>
              <a:off x="2339752" y="4519898"/>
              <a:ext cx="1944216" cy="1200329"/>
            </a:xfrm>
            <a:prstGeom prst="rect">
              <a:avLst/>
            </a:prstGeom>
            <a:noFill/>
          </p:spPr>
          <p:txBody>
            <a:bodyPr wrap="square" rtlCol="0">
              <a:spAutoFit/>
            </a:bodyPr>
            <a:lstStyle/>
            <a:p>
              <a:r>
                <a:rPr kumimoji="1" lang="ja-JP" altLang="en-US" dirty="0" smtClean="0">
                  <a:solidFill>
                    <a:srgbClr val="1903BF"/>
                  </a:solidFill>
                </a:rPr>
                <a:t>東洋への憧れ</a:t>
              </a:r>
              <a:endParaRPr kumimoji="1" lang="en-US" altLang="ja-JP" dirty="0" smtClean="0">
                <a:solidFill>
                  <a:srgbClr val="1903BF"/>
                </a:solidFill>
              </a:endParaRPr>
            </a:p>
            <a:p>
              <a:r>
                <a:rPr lang="ja-JP" altLang="en-US" dirty="0" smtClean="0">
                  <a:solidFill>
                    <a:srgbClr val="1903BF"/>
                  </a:solidFill>
                </a:rPr>
                <a:t>珍しい食べ物</a:t>
              </a:r>
              <a:endParaRPr lang="en-US" altLang="ja-JP" dirty="0" smtClean="0">
                <a:solidFill>
                  <a:srgbClr val="1903BF"/>
                </a:solidFill>
              </a:endParaRPr>
            </a:p>
            <a:p>
              <a:r>
                <a:rPr kumimoji="1" lang="ja-JP" altLang="en-US" dirty="0" smtClean="0">
                  <a:solidFill>
                    <a:srgbClr val="1903BF"/>
                  </a:solidFill>
                </a:rPr>
                <a:t>金銀財宝</a:t>
              </a:r>
              <a:endParaRPr kumimoji="1" lang="en-US" altLang="ja-JP" dirty="0" smtClean="0">
                <a:solidFill>
                  <a:srgbClr val="1903BF"/>
                </a:solidFill>
              </a:endParaRPr>
            </a:p>
            <a:p>
              <a:r>
                <a:rPr lang="ja-JP" altLang="en-US" dirty="0" smtClean="0">
                  <a:solidFill>
                    <a:srgbClr val="1903BF"/>
                  </a:solidFill>
                </a:rPr>
                <a:t>美しい着物と</a:t>
              </a:r>
              <a:r>
                <a:rPr kumimoji="1" lang="ja-JP" altLang="en-US" dirty="0" smtClean="0">
                  <a:solidFill>
                    <a:srgbClr val="1903BF"/>
                  </a:solidFill>
                </a:rPr>
                <a:t>染料</a:t>
              </a:r>
              <a:endParaRPr kumimoji="1" lang="ja-JP" altLang="en-US" dirty="0">
                <a:solidFill>
                  <a:srgbClr val="1903BF"/>
                </a:solidFill>
              </a:endParaRPr>
            </a:p>
          </p:txBody>
        </p:sp>
        <p:sp>
          <p:nvSpPr>
            <p:cNvPr id="19" name="テキスト ボックス 18"/>
            <p:cNvSpPr txBox="1"/>
            <p:nvPr/>
          </p:nvSpPr>
          <p:spPr>
            <a:xfrm>
              <a:off x="4427984" y="1260825"/>
              <a:ext cx="2304256" cy="369332"/>
            </a:xfrm>
            <a:prstGeom prst="rect">
              <a:avLst/>
            </a:prstGeom>
            <a:noFill/>
          </p:spPr>
          <p:txBody>
            <a:bodyPr wrap="square" rtlCol="0">
              <a:spAutoFit/>
            </a:bodyPr>
            <a:lstStyle/>
            <a:p>
              <a:r>
                <a:rPr kumimoji="1" lang="ja-JP" altLang="en-US" dirty="0" smtClean="0">
                  <a:solidFill>
                    <a:srgbClr val="FF0000"/>
                  </a:solidFill>
                </a:rPr>
                <a:t>イスラム商人が支配</a:t>
              </a:r>
              <a:endParaRPr kumimoji="1" lang="ja-JP" altLang="en-US" dirty="0">
                <a:solidFill>
                  <a:srgbClr val="FF0000"/>
                </a:solidFill>
              </a:endParaRPr>
            </a:p>
          </p:txBody>
        </p:sp>
        <p:sp>
          <p:nvSpPr>
            <p:cNvPr id="20" name="テキスト ボックス 19"/>
            <p:cNvSpPr txBox="1"/>
            <p:nvPr/>
          </p:nvSpPr>
          <p:spPr>
            <a:xfrm>
              <a:off x="2429939" y="5749755"/>
              <a:ext cx="2188420" cy="646331"/>
            </a:xfrm>
            <a:prstGeom prst="rect">
              <a:avLst/>
            </a:prstGeom>
            <a:noFill/>
          </p:spPr>
          <p:txBody>
            <a:bodyPr wrap="none" rtlCol="0">
              <a:spAutoFit/>
            </a:bodyPr>
            <a:lstStyle/>
            <a:p>
              <a:r>
                <a:rPr kumimoji="1" lang="ja-JP" altLang="en-US" dirty="0" smtClean="0">
                  <a:solidFill>
                    <a:srgbClr val="00B050"/>
                  </a:solidFill>
                </a:rPr>
                <a:t>航海技術の発達</a:t>
              </a:r>
              <a:endParaRPr kumimoji="1" lang="en-US" altLang="ja-JP" dirty="0" smtClean="0">
                <a:solidFill>
                  <a:srgbClr val="00B050"/>
                </a:solidFill>
              </a:endParaRPr>
            </a:p>
            <a:p>
              <a:r>
                <a:rPr kumimoji="1" lang="ja-JP" altLang="en-US" dirty="0" smtClean="0">
                  <a:solidFill>
                    <a:srgbClr val="00B050"/>
                  </a:solidFill>
                </a:rPr>
                <a:t>帆船、地図、羅針盤</a:t>
              </a:r>
              <a:endParaRPr kumimoji="1" lang="ja-JP" altLang="en-US" dirty="0">
                <a:solidFill>
                  <a:srgbClr val="00B050"/>
                </a:solidFill>
              </a:endParaRPr>
            </a:p>
          </p:txBody>
        </p:sp>
        <p:sp>
          <p:nvSpPr>
            <p:cNvPr id="21" name="テキスト ボックス 20"/>
            <p:cNvSpPr txBox="1"/>
            <p:nvPr/>
          </p:nvSpPr>
          <p:spPr>
            <a:xfrm>
              <a:off x="6598237" y="5720227"/>
              <a:ext cx="1448149" cy="646331"/>
            </a:xfrm>
            <a:prstGeom prst="rect">
              <a:avLst/>
            </a:prstGeom>
            <a:noFill/>
          </p:spPr>
          <p:txBody>
            <a:bodyPr wrap="square" rtlCol="0">
              <a:spAutoFit/>
            </a:bodyPr>
            <a:lstStyle/>
            <a:p>
              <a:r>
                <a:rPr kumimoji="1" lang="ja-JP" altLang="en-US" dirty="0" smtClean="0">
                  <a:solidFill>
                    <a:srgbClr val="F717BC"/>
                  </a:solidFill>
                </a:rPr>
                <a:t>港湾・都市の建設</a:t>
              </a:r>
              <a:r>
                <a:rPr lang="ja-JP" altLang="en-US" dirty="0" smtClean="0">
                  <a:solidFill>
                    <a:srgbClr val="F717BC"/>
                  </a:solidFill>
                </a:rPr>
                <a:t>出費大</a:t>
              </a:r>
              <a:endParaRPr kumimoji="1" lang="ja-JP" altLang="en-US" dirty="0">
                <a:solidFill>
                  <a:srgbClr val="F717BC"/>
                </a:solidFill>
              </a:endParaRPr>
            </a:p>
          </p:txBody>
        </p:sp>
        <p:sp>
          <p:nvSpPr>
            <p:cNvPr id="22" name="テキスト ボックス 21"/>
            <p:cNvSpPr txBox="1"/>
            <p:nvPr/>
          </p:nvSpPr>
          <p:spPr>
            <a:xfrm>
              <a:off x="6853534" y="5177043"/>
              <a:ext cx="1845135" cy="369332"/>
            </a:xfrm>
            <a:prstGeom prst="rect">
              <a:avLst/>
            </a:prstGeom>
            <a:noFill/>
          </p:spPr>
          <p:txBody>
            <a:bodyPr wrap="square" rtlCol="0">
              <a:spAutoFit/>
            </a:bodyPr>
            <a:lstStyle/>
            <a:p>
              <a:r>
                <a:rPr kumimoji="1" lang="ja-JP" altLang="en-US" dirty="0" smtClean="0">
                  <a:solidFill>
                    <a:srgbClr val="7030A0"/>
                  </a:solidFill>
                </a:rPr>
                <a:t>植民地獲得競争</a:t>
              </a:r>
              <a:endParaRPr kumimoji="1" lang="ja-JP" altLang="en-US" dirty="0">
                <a:solidFill>
                  <a:srgbClr val="7030A0"/>
                </a:solidFill>
              </a:endParaRPr>
            </a:p>
          </p:txBody>
        </p:sp>
        <p:sp>
          <p:nvSpPr>
            <p:cNvPr id="23" name="フリーフォーム 22"/>
            <p:cNvSpPr/>
            <p:nvPr/>
          </p:nvSpPr>
          <p:spPr>
            <a:xfrm>
              <a:off x="1547664" y="3588118"/>
              <a:ext cx="1078994" cy="710811"/>
            </a:xfrm>
            <a:custGeom>
              <a:avLst/>
              <a:gdLst>
                <a:gd name="connsiteX0" fmla="*/ 1425388 w 1425388"/>
                <a:gd name="connsiteY0" fmla="*/ 331694 h 699247"/>
                <a:gd name="connsiteX1" fmla="*/ 0 w 1425388"/>
                <a:gd name="connsiteY1" fmla="*/ 699247 h 699247"/>
                <a:gd name="connsiteX2" fmla="*/ 0 w 1425388"/>
                <a:gd name="connsiteY2" fmla="*/ 0 h 699247"/>
              </a:gdLst>
              <a:ahLst/>
              <a:cxnLst>
                <a:cxn ang="0">
                  <a:pos x="connsiteX0" y="connsiteY0"/>
                </a:cxn>
                <a:cxn ang="0">
                  <a:pos x="connsiteX1" y="connsiteY1"/>
                </a:cxn>
                <a:cxn ang="0">
                  <a:pos x="connsiteX2" y="connsiteY2"/>
                </a:cxn>
              </a:cxnLst>
              <a:rect l="l" t="t" r="r" b="b"/>
              <a:pathLst>
                <a:path w="1425388" h="699247">
                  <a:moveTo>
                    <a:pt x="1425388" y="331694"/>
                  </a:moveTo>
                  <a:lnTo>
                    <a:pt x="0" y="699247"/>
                  </a:lnTo>
                  <a:lnTo>
                    <a:pt x="0" y="0"/>
                  </a:lnTo>
                </a:path>
              </a:pathLst>
            </a:custGeom>
            <a:noFill/>
            <a:ln w="38100">
              <a:solidFill>
                <a:schemeClr val="tx2">
                  <a:lumMod val="60000"/>
                  <a:lumOff val="4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247128" y="3758857"/>
              <a:ext cx="1439598" cy="369332"/>
            </a:xfrm>
            <a:prstGeom prst="rect">
              <a:avLst/>
            </a:prstGeom>
            <a:noFill/>
          </p:spPr>
          <p:txBody>
            <a:bodyPr wrap="square" rtlCol="0">
              <a:spAutoFit/>
            </a:bodyPr>
            <a:lstStyle/>
            <a:p>
              <a:r>
                <a:rPr kumimoji="1" lang="ja-JP" altLang="en-US" dirty="0" smtClean="0">
                  <a:solidFill>
                    <a:srgbClr val="00B0F0"/>
                  </a:solidFill>
                </a:rPr>
                <a:t>大西洋横断</a:t>
              </a:r>
              <a:endParaRPr kumimoji="1" lang="ja-JP" altLang="en-US" dirty="0">
                <a:solidFill>
                  <a:srgbClr val="00B0F0"/>
                </a:solidFill>
              </a:endParaRPr>
            </a:p>
          </p:txBody>
        </p:sp>
        <p:sp>
          <p:nvSpPr>
            <p:cNvPr id="25" name="テキスト ボックス 24"/>
            <p:cNvSpPr txBox="1"/>
            <p:nvPr/>
          </p:nvSpPr>
          <p:spPr>
            <a:xfrm>
              <a:off x="755576" y="4412761"/>
              <a:ext cx="1440160" cy="923330"/>
            </a:xfrm>
            <a:prstGeom prst="rect">
              <a:avLst/>
            </a:prstGeom>
            <a:noFill/>
            <a:ln>
              <a:solidFill>
                <a:srgbClr val="0033CC"/>
              </a:solidFill>
            </a:ln>
          </p:spPr>
          <p:txBody>
            <a:bodyPr wrap="square" rtlCol="0">
              <a:spAutoFit/>
            </a:bodyPr>
            <a:lstStyle/>
            <a:p>
              <a:r>
                <a:rPr kumimoji="1" lang="ja-JP" altLang="en-US" dirty="0" smtClean="0">
                  <a:solidFill>
                    <a:srgbClr val="FF0066"/>
                  </a:solidFill>
                </a:rPr>
                <a:t>地中海世界にはない物</a:t>
              </a:r>
              <a:endParaRPr kumimoji="1" lang="en-US" altLang="ja-JP" dirty="0" smtClean="0">
                <a:solidFill>
                  <a:srgbClr val="FF0066"/>
                </a:solidFill>
              </a:endParaRPr>
            </a:p>
            <a:p>
              <a:r>
                <a:rPr lang="ja-JP" altLang="en-US" dirty="0" smtClean="0">
                  <a:solidFill>
                    <a:srgbClr val="FF0066"/>
                  </a:solidFill>
                </a:rPr>
                <a:t>が欲しい！</a:t>
              </a:r>
              <a:endParaRPr kumimoji="1" lang="ja-JP" altLang="en-US" dirty="0">
                <a:solidFill>
                  <a:srgbClr val="FF0066"/>
                </a:solidFill>
              </a:endParaRPr>
            </a:p>
          </p:txBody>
        </p:sp>
        <p:sp>
          <p:nvSpPr>
            <p:cNvPr id="26" name="テキスト ボックス 25"/>
            <p:cNvSpPr txBox="1"/>
            <p:nvPr/>
          </p:nvSpPr>
          <p:spPr>
            <a:xfrm>
              <a:off x="8046386" y="3698765"/>
              <a:ext cx="1097614" cy="1200329"/>
            </a:xfrm>
            <a:prstGeom prst="rect">
              <a:avLst/>
            </a:prstGeom>
            <a:noFill/>
          </p:spPr>
          <p:txBody>
            <a:bodyPr wrap="square" rtlCol="0">
              <a:spAutoFit/>
            </a:bodyPr>
            <a:lstStyle/>
            <a:p>
              <a:r>
                <a:rPr kumimoji="1" lang="ja-JP" altLang="en-US" dirty="0" smtClean="0"/>
                <a:t>鄭和の遠征以後、</a:t>
              </a:r>
              <a:r>
                <a:rPr kumimoji="1" lang="ja-JP" altLang="en-US" dirty="0" smtClean="0">
                  <a:solidFill>
                    <a:srgbClr val="FF0000"/>
                  </a:solidFill>
                </a:rPr>
                <a:t>海外渡航禁止！</a:t>
              </a:r>
              <a:endParaRPr kumimoji="1" lang="ja-JP" altLang="en-US" dirty="0">
                <a:solidFill>
                  <a:srgbClr val="FF0000"/>
                </a:solidFill>
              </a:endParaRPr>
            </a:p>
          </p:txBody>
        </p:sp>
      </p:grpSp>
    </p:spTree>
    <p:extLst>
      <p:ext uri="{BB962C8B-B14F-4D97-AF65-F5344CB8AC3E}">
        <p14:creationId xmlns:p14="http://schemas.microsoft.com/office/powerpoint/2010/main" val="34604782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80728"/>
            <a:ext cx="9144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467544" y="1165337"/>
            <a:ext cx="7488832" cy="5078313"/>
          </a:xfrm>
          <a:prstGeom prst="rect">
            <a:avLst/>
          </a:prstGeom>
          <a:noFill/>
        </p:spPr>
        <p:txBody>
          <a:bodyPr wrap="square" rtlCol="0">
            <a:spAutoFit/>
          </a:bodyPr>
          <a:lstStyle/>
          <a:p>
            <a:pPr>
              <a:lnSpc>
                <a:spcPct val="150000"/>
              </a:lnSpc>
            </a:pPr>
            <a:r>
              <a:rPr lang="ja-JP" altLang="en-US" sz="2400" dirty="0"/>
              <a:t>　</a:t>
            </a:r>
            <a:r>
              <a:rPr lang="ja-JP" altLang="en-US" sz="2400" dirty="0" smtClean="0"/>
              <a:t>・</a:t>
            </a:r>
            <a:r>
              <a:rPr lang="ja-JP" altLang="en-US" sz="2400" dirty="0"/>
              <a:t>現代の世界商品は情報サービス</a:t>
            </a:r>
          </a:p>
          <a:p>
            <a:pPr>
              <a:lnSpc>
                <a:spcPct val="150000"/>
              </a:lnSpc>
            </a:pPr>
            <a:r>
              <a:rPr lang="ja-JP" altLang="en-US" sz="2400" dirty="0"/>
              <a:t>　・近世の世界</a:t>
            </a:r>
            <a:r>
              <a:rPr lang="ja-JP" altLang="en-US" sz="2400" dirty="0" smtClean="0"/>
              <a:t>商品は銀と有用植物</a:t>
            </a:r>
            <a:endParaRPr lang="en-US" altLang="ja-JP" sz="2400" dirty="0" smtClean="0"/>
          </a:p>
          <a:p>
            <a:pPr>
              <a:lnSpc>
                <a:spcPct val="150000"/>
              </a:lnSpc>
            </a:pPr>
            <a:r>
              <a:rPr lang="ja-JP" altLang="en-US" sz="2400" dirty="0" smtClean="0"/>
              <a:t>　・辺境の貧村ギリシャが大国になれた理由</a:t>
            </a:r>
            <a:endParaRPr lang="en-US" altLang="ja-JP" sz="2400" dirty="0" smtClean="0"/>
          </a:p>
          <a:p>
            <a:pPr>
              <a:lnSpc>
                <a:spcPct val="150000"/>
              </a:lnSpc>
            </a:pPr>
            <a:r>
              <a:rPr lang="ja-JP" altLang="en-US" sz="2400" dirty="0" smtClean="0"/>
              <a:t>　・サラミス</a:t>
            </a:r>
            <a:r>
              <a:rPr lang="ja-JP" altLang="en-US" sz="2400" dirty="0"/>
              <a:t>の海戦で活躍した軍船</a:t>
            </a:r>
          </a:p>
          <a:p>
            <a:pPr>
              <a:lnSpc>
                <a:spcPct val="150000"/>
              </a:lnSpc>
            </a:pPr>
            <a:r>
              <a:rPr lang="ja-JP" altLang="en-US" sz="2400" dirty="0" smtClean="0"/>
              <a:t>　・有用</a:t>
            </a:r>
            <a:r>
              <a:rPr lang="ja-JP" altLang="en-US" sz="2400" dirty="0"/>
              <a:t>植物の多くは、生活に不要で不味いもの</a:t>
            </a:r>
          </a:p>
          <a:p>
            <a:pPr>
              <a:lnSpc>
                <a:spcPct val="150000"/>
              </a:lnSpc>
            </a:pPr>
            <a:r>
              <a:rPr lang="ja-JP" altLang="en-US" sz="2400" dirty="0" smtClean="0"/>
              <a:t>　・胡椒を得るために、大航海時代が始まった。</a:t>
            </a:r>
            <a:endParaRPr lang="en-US" altLang="ja-JP" sz="2400" dirty="0" smtClean="0"/>
          </a:p>
          <a:p>
            <a:pPr>
              <a:lnSpc>
                <a:spcPct val="150000"/>
              </a:lnSpc>
            </a:pPr>
            <a:r>
              <a:rPr lang="ja-JP" altLang="en-US" sz="2400" dirty="0"/>
              <a:t>　・大航海時代に野菜</a:t>
            </a:r>
            <a:r>
              <a:rPr lang="ja-JP" altLang="en-US" sz="2400" dirty="0" smtClean="0"/>
              <a:t>は世界中に拡大</a:t>
            </a:r>
            <a:endParaRPr lang="ja-JP" altLang="en-US" sz="2400" dirty="0"/>
          </a:p>
          <a:p>
            <a:pPr>
              <a:lnSpc>
                <a:spcPct val="150000"/>
              </a:lnSpc>
            </a:pPr>
            <a:r>
              <a:rPr lang="ja-JP" altLang="en-US" sz="2400" dirty="0" smtClean="0"/>
              <a:t>　・</a:t>
            </a:r>
            <a:r>
              <a:rPr lang="ja-JP" altLang="en-US" sz="2400" dirty="0"/>
              <a:t>ジャガイモ</a:t>
            </a:r>
            <a:r>
              <a:rPr lang="ja-JP" altLang="en-US" sz="2400" dirty="0" smtClean="0"/>
              <a:t>とキャサバの歴史</a:t>
            </a:r>
            <a:endParaRPr lang="en-US" altLang="ja-JP" sz="2400" dirty="0" smtClean="0"/>
          </a:p>
          <a:p>
            <a:pPr>
              <a:lnSpc>
                <a:spcPct val="150000"/>
              </a:lnSpc>
            </a:pPr>
            <a:r>
              <a:rPr lang="ja-JP" altLang="en-US" sz="2400" dirty="0"/>
              <a:t>　</a:t>
            </a:r>
            <a:endParaRPr lang="en-US" altLang="ja-JP" sz="2400" dirty="0" smtClean="0"/>
          </a:p>
        </p:txBody>
      </p:sp>
      <p:sp>
        <p:nvSpPr>
          <p:cNvPr id="3" name="正方形/長方形 2"/>
          <p:cNvSpPr/>
          <p:nvPr/>
        </p:nvSpPr>
        <p:spPr>
          <a:xfrm>
            <a:off x="1691680" y="260647"/>
            <a:ext cx="3369833" cy="584775"/>
          </a:xfrm>
          <a:prstGeom prst="rect">
            <a:avLst/>
          </a:prstGeom>
        </p:spPr>
        <p:txBody>
          <a:bodyPr wrap="none">
            <a:spAutoFit/>
          </a:bodyPr>
          <a:lstStyle/>
          <a:p>
            <a:pPr lvl="0"/>
            <a:r>
              <a:rPr lang="en-US" altLang="ja-JP" sz="3200" dirty="0">
                <a:solidFill>
                  <a:prstClr val="black"/>
                </a:solidFill>
              </a:rPr>
              <a:t>2.</a:t>
            </a:r>
            <a:r>
              <a:rPr lang="ja-JP" altLang="en-US" sz="3200" dirty="0">
                <a:solidFill>
                  <a:prstClr val="black"/>
                </a:solidFill>
              </a:rPr>
              <a:t>近世の世界商品</a:t>
            </a:r>
            <a:endParaRPr lang="en-US" altLang="ja-JP" sz="3200" dirty="0">
              <a:solidFill>
                <a:prstClr val="black"/>
              </a:solidFill>
            </a:endParaRPr>
          </a:p>
        </p:txBody>
      </p:sp>
      <p:pic>
        <p:nvPicPr>
          <p:cNvPr id="9218" name="Picture 2" descr="サトウキビ・砂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4581128"/>
            <a:ext cx="3074363" cy="205117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7596335" y="4581128"/>
            <a:ext cx="1080121" cy="369332"/>
          </a:xfrm>
          <a:prstGeom prst="rect">
            <a:avLst/>
          </a:prstGeom>
          <a:noFill/>
        </p:spPr>
        <p:txBody>
          <a:bodyPr wrap="square" rtlCol="0">
            <a:spAutoFit/>
          </a:bodyPr>
          <a:lstStyle/>
          <a:p>
            <a:r>
              <a:rPr kumimoji="1" lang="ja-JP" altLang="en-US" dirty="0" smtClean="0"/>
              <a:t>砂糖キビ</a:t>
            </a:r>
            <a:endParaRPr kumimoji="1" lang="ja-JP" altLang="en-US" dirty="0"/>
          </a:p>
        </p:txBody>
      </p:sp>
    </p:spTree>
    <p:extLst>
      <p:ext uri="{BB962C8B-B14F-4D97-AF65-F5344CB8AC3E}">
        <p14:creationId xmlns:p14="http://schemas.microsoft.com/office/powerpoint/2010/main" val="3565114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80728"/>
            <a:ext cx="9144000" cy="0"/>
          </a:xfrm>
          <a:prstGeom prst="line">
            <a:avLst/>
          </a:prstGeom>
          <a:ln w="28575">
            <a:solidFill>
              <a:srgbClr val="2F0DF9"/>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1547664" y="260647"/>
            <a:ext cx="6048672" cy="584775"/>
          </a:xfrm>
          <a:prstGeom prst="rect">
            <a:avLst/>
          </a:prstGeom>
          <a:noFill/>
        </p:spPr>
        <p:txBody>
          <a:bodyPr wrap="square" rtlCol="0">
            <a:spAutoFit/>
          </a:bodyPr>
          <a:lstStyle/>
          <a:p>
            <a:r>
              <a:rPr kumimoji="1" lang="ja-JP" altLang="en-US" sz="3200" dirty="0" smtClean="0"/>
              <a:t>現代の世界商品は情報サービス</a:t>
            </a:r>
            <a:endParaRPr kumimoji="1" lang="ja-JP" altLang="en-US" sz="3200" dirty="0"/>
          </a:p>
        </p:txBody>
      </p:sp>
      <p:sp>
        <p:nvSpPr>
          <p:cNvPr id="4" name="テキスト ボックス 3"/>
          <p:cNvSpPr txBox="1"/>
          <p:nvPr/>
        </p:nvSpPr>
        <p:spPr>
          <a:xfrm>
            <a:off x="1043608" y="1327865"/>
            <a:ext cx="6876764" cy="4801314"/>
          </a:xfrm>
          <a:prstGeom prst="rect">
            <a:avLst/>
          </a:prstGeom>
          <a:noFill/>
        </p:spPr>
        <p:txBody>
          <a:bodyPr wrap="square" rtlCol="0">
            <a:spAutoFit/>
          </a:bodyPr>
          <a:lstStyle/>
          <a:p>
            <a:r>
              <a:rPr kumimoji="1" lang="ja-JP" altLang="en-US" dirty="0" smtClean="0"/>
              <a:t>・</a:t>
            </a:r>
            <a:r>
              <a:rPr kumimoji="1" lang="ja-JP" altLang="en-US" dirty="0" err="1" smtClean="0"/>
              <a:t>コンピュ－タ－ゲーム</a:t>
            </a:r>
            <a:r>
              <a:rPr kumimoji="1" lang="ja-JP" altLang="en-US" dirty="0" smtClean="0"/>
              <a:t>　　　　　　　　　　ソニ－他　　</a:t>
            </a:r>
            <a:endParaRPr kumimoji="1" lang="en-US" altLang="ja-JP" dirty="0" smtClean="0"/>
          </a:p>
          <a:p>
            <a:endParaRPr kumimoji="1" lang="en-US" altLang="ja-JP" dirty="0" smtClean="0"/>
          </a:p>
          <a:p>
            <a:r>
              <a:rPr kumimoji="1" lang="ja-JP" altLang="en-US" dirty="0" smtClean="0"/>
              <a:t>・フィットネスクラブ　　　　　　　　　　　　　コナミスポーツ他　　　　　　　　　　　　　</a:t>
            </a:r>
            <a:endParaRPr kumimoji="1" lang="en-US" altLang="ja-JP" dirty="0" smtClean="0"/>
          </a:p>
          <a:p>
            <a:endParaRPr lang="en-US" altLang="ja-JP" dirty="0"/>
          </a:p>
          <a:p>
            <a:r>
              <a:rPr kumimoji="1" lang="ja-JP" altLang="en-US" dirty="0" smtClean="0"/>
              <a:t>・</a:t>
            </a:r>
            <a:r>
              <a:rPr kumimoji="1" lang="ja-JP" altLang="en-US" dirty="0" err="1" smtClean="0"/>
              <a:t>ミネラルウオ－タ・サーバ－</a:t>
            </a:r>
            <a:r>
              <a:rPr kumimoji="1" lang="ja-JP" altLang="en-US" dirty="0" smtClean="0"/>
              <a:t>　　　　　　　</a:t>
            </a:r>
            <a:r>
              <a:rPr kumimoji="1" lang="ja-JP" altLang="en-US" dirty="0" err="1" smtClean="0"/>
              <a:t>コスモウオ－タ－</a:t>
            </a:r>
            <a:r>
              <a:rPr kumimoji="1" lang="ja-JP" altLang="en-US" dirty="0" smtClean="0"/>
              <a:t>他</a:t>
            </a:r>
            <a:endParaRPr kumimoji="1" lang="en-US" altLang="ja-JP" dirty="0" smtClean="0"/>
          </a:p>
          <a:p>
            <a:endParaRPr kumimoji="1" lang="en-US" altLang="ja-JP" dirty="0" smtClean="0"/>
          </a:p>
          <a:p>
            <a:r>
              <a:rPr lang="ja-JP" altLang="en-US" dirty="0" smtClean="0"/>
              <a:t>・</a:t>
            </a:r>
            <a:r>
              <a:rPr lang="ja-JP" altLang="en-US" dirty="0" err="1" smtClean="0"/>
              <a:t>マイカ－リ－ス</a:t>
            </a:r>
            <a:r>
              <a:rPr lang="ja-JP" altLang="en-US" dirty="0" smtClean="0"/>
              <a:t>　　　　　　　　　　　　　　　オリックス他　</a:t>
            </a:r>
            <a:endParaRPr lang="en-US" altLang="ja-JP" dirty="0"/>
          </a:p>
          <a:p>
            <a:endParaRPr lang="en-US" altLang="ja-JP" dirty="0"/>
          </a:p>
          <a:p>
            <a:r>
              <a:rPr kumimoji="1" lang="ja-JP" altLang="en-US" dirty="0" smtClean="0"/>
              <a:t>・携帯情報端末（スマホ自動決済）　　　　アップル社（ペイパル）</a:t>
            </a:r>
            <a:endParaRPr kumimoji="1" lang="en-US" altLang="ja-JP" dirty="0" smtClean="0"/>
          </a:p>
          <a:p>
            <a:endParaRPr lang="en-US" altLang="ja-JP" dirty="0"/>
          </a:p>
          <a:p>
            <a:r>
              <a:rPr kumimoji="1" lang="ja-JP" altLang="en-US" dirty="0" smtClean="0"/>
              <a:t>・大規模なソーシャル</a:t>
            </a:r>
            <a:r>
              <a:rPr kumimoji="1" lang="en-US" altLang="ja-JP" dirty="0" smtClean="0"/>
              <a:t>WEB</a:t>
            </a:r>
            <a:r>
              <a:rPr kumimoji="1" lang="ja-JP" altLang="en-US" dirty="0" smtClean="0"/>
              <a:t>サービス　　　　</a:t>
            </a:r>
            <a:r>
              <a:rPr kumimoji="1" lang="en-US" altLang="ja-JP" dirty="0" smtClean="0"/>
              <a:t>Facebook</a:t>
            </a:r>
          </a:p>
          <a:p>
            <a:endParaRPr lang="en-US" altLang="ja-JP" dirty="0"/>
          </a:p>
          <a:p>
            <a:r>
              <a:rPr kumimoji="1" lang="ja-JP" altLang="en-US" dirty="0" smtClean="0"/>
              <a:t>・大規模な通信販売サ－ビス　　　　　　　　アマゾン</a:t>
            </a:r>
            <a:endParaRPr kumimoji="1" lang="en-US" altLang="ja-JP" dirty="0" smtClean="0"/>
          </a:p>
          <a:p>
            <a:endParaRPr lang="en-US" altLang="ja-JP" dirty="0"/>
          </a:p>
          <a:p>
            <a:r>
              <a:rPr kumimoji="1" lang="ja-JP" altLang="en-US" dirty="0" smtClean="0"/>
              <a:t>・人工知能サービス　（人材マッチング）　　グーグル</a:t>
            </a:r>
            <a:endParaRPr kumimoji="1" lang="en-US" altLang="ja-JP" dirty="0" smtClean="0"/>
          </a:p>
          <a:p>
            <a:endParaRPr lang="en-US" altLang="ja-JP" dirty="0"/>
          </a:p>
          <a:p>
            <a:r>
              <a:rPr kumimoji="1" lang="ja-JP" altLang="en-US" dirty="0" smtClean="0"/>
              <a:t>・ホテル予約サ－ビス　　　　　　　　　　　　　トリバゴ</a:t>
            </a:r>
            <a:endParaRPr kumimoji="1" lang="en-US" altLang="ja-JP" dirty="0" smtClean="0"/>
          </a:p>
        </p:txBody>
      </p:sp>
    </p:spTree>
    <p:extLst>
      <p:ext uri="{BB962C8B-B14F-4D97-AF65-F5344CB8AC3E}">
        <p14:creationId xmlns:p14="http://schemas.microsoft.com/office/powerpoint/2010/main" val="37524024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50578</TotalTime>
  <Words>5058</Words>
  <Application>Microsoft Office PowerPoint</Application>
  <PresentationFormat>画面に合わせる (4:3)</PresentationFormat>
  <Paragraphs>943</Paragraphs>
  <Slides>63</Slides>
  <Notes>3</Notes>
  <HiddenSlides>0</HiddenSlides>
  <MMClips>0</MMClips>
  <ScaleCrop>false</ScaleCrop>
  <HeadingPairs>
    <vt:vector size="4" baseType="variant">
      <vt:variant>
        <vt:lpstr>テーマ</vt:lpstr>
      </vt:variant>
      <vt:variant>
        <vt:i4>1</vt:i4>
      </vt:variant>
      <vt:variant>
        <vt:lpstr>スライド タイトル</vt:lpstr>
      </vt:variant>
      <vt:variant>
        <vt:i4>63</vt:i4>
      </vt:variant>
    </vt:vector>
  </HeadingPairs>
  <TitlesOfParts>
    <vt:vector size="64" baseType="lpstr">
      <vt:lpstr>Office ​​テーマ</vt:lpstr>
      <vt:lpstr>世界商品により形成された近代世界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dc:creator>
  <cp:lastModifiedBy>user</cp:lastModifiedBy>
  <cp:revision>1038</cp:revision>
  <dcterms:created xsi:type="dcterms:W3CDTF">2020-07-15T04:43:56Z</dcterms:created>
  <dcterms:modified xsi:type="dcterms:W3CDTF">2020-08-19T14:30:37Z</dcterms:modified>
</cp:coreProperties>
</file>